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43"/>
  </p:notesMasterIdLst>
  <p:handoutMasterIdLst>
    <p:handoutMasterId r:id="rId44"/>
  </p:handoutMasterIdLst>
  <p:sldIdLst>
    <p:sldId id="611" r:id="rId3"/>
    <p:sldId id="620" r:id="rId4"/>
    <p:sldId id="612" r:id="rId5"/>
    <p:sldId id="613" r:id="rId6"/>
    <p:sldId id="614" r:id="rId7"/>
    <p:sldId id="615" r:id="rId8"/>
    <p:sldId id="544" r:id="rId9"/>
    <p:sldId id="514" r:id="rId10"/>
    <p:sldId id="515" r:id="rId11"/>
    <p:sldId id="599" r:id="rId12"/>
    <p:sldId id="548" r:id="rId13"/>
    <p:sldId id="594" r:id="rId14"/>
    <p:sldId id="571" r:id="rId15"/>
    <p:sldId id="572" r:id="rId16"/>
    <p:sldId id="573" r:id="rId17"/>
    <p:sldId id="608" r:id="rId18"/>
    <p:sldId id="602" r:id="rId19"/>
    <p:sldId id="603" r:id="rId20"/>
    <p:sldId id="606" r:id="rId21"/>
    <p:sldId id="604" r:id="rId22"/>
    <p:sldId id="605" r:id="rId23"/>
    <p:sldId id="607" r:id="rId24"/>
    <p:sldId id="601" r:id="rId25"/>
    <p:sldId id="610" r:id="rId26"/>
    <p:sldId id="559" r:id="rId27"/>
    <p:sldId id="616" r:id="rId28"/>
    <p:sldId id="617" r:id="rId29"/>
    <p:sldId id="618" r:id="rId30"/>
    <p:sldId id="619" r:id="rId31"/>
    <p:sldId id="577" r:id="rId32"/>
    <p:sldId id="621" r:id="rId33"/>
    <p:sldId id="622" r:id="rId34"/>
    <p:sldId id="623" r:id="rId35"/>
    <p:sldId id="624" r:id="rId36"/>
    <p:sldId id="625" r:id="rId37"/>
    <p:sldId id="626" r:id="rId38"/>
    <p:sldId id="627" r:id="rId39"/>
    <p:sldId id="628" r:id="rId40"/>
    <p:sldId id="629" r:id="rId41"/>
    <p:sldId id="630" r:id="rId42"/>
  </p:sldIdLst>
  <p:sldSz cx="9144000" cy="6858000" type="screen4x3"/>
  <p:notesSz cx="6858000" cy="9144000"/>
  <p:custDataLst>
    <p:tags r:id="rId4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99"/>
    <a:srgbClr val="CCECFF"/>
    <a:srgbClr val="DDDDDD"/>
    <a:srgbClr val="FF0000"/>
    <a:srgbClr val="328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2" d="100"/>
          <a:sy n="72" d="100"/>
        </p:scale>
        <p:origin x="-1242" y="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56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s-ES" alt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51FE505-C655-4DC4-BAB9-B0CB047A0F17}" type="datetimeFigureOut">
              <a:rPr lang="en-US" altLang="en-US"/>
              <a:pPr/>
              <a:t>7/29/2014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s-ES" alt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30753D1-41F5-45CF-A9B5-DE61531F8A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0599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s-ES" altLang="es-E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s-ES" altLang="es-ES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s-ES" altLang="es-E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65D1AAC-12DD-4402-A477-DE7BE26294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7327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D1AAC-12DD-4402-A477-DE7BE26294FB}" type="slidenum">
              <a:rPr lang="en-US" altLang="en-US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7774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Letters from Rector reflect an understanding of where people are on the journey</a:t>
            </a: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4C9144A-1F22-4DED-9045-C46E407DC5D7}" type="slidenum">
              <a:rPr lang="en-US" altLang="en-US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132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D1AAC-12DD-4402-A477-DE7BE26294FB}" type="slidenum">
              <a:rPr lang="en-US" altLang="en-US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5034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Lucky v blessed</a:t>
            </a: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C19962D-A8EA-44FE-AC79-953FD3BAAD76}" type="slidenum">
              <a:rPr lang="en-US" altLang="en-US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2792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E28FE00-6CE2-4207-B3DC-D96E7DB15346}" type="slidenum">
              <a:rPr lang="en-US" altLang="en-US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48844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DCDDAE5-87F8-43F7-A217-1C62A446F6E5}" type="slidenum">
              <a:rPr lang="en-US" altLang="en-US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11056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D1AAC-12DD-4402-A477-DE7BE26294FB}" type="slidenum">
              <a:rPr lang="en-US" altLang="en-US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7034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06E8A3F-FA5E-465E-A2A4-97A46DD55E07}" type="slidenum">
              <a:rPr lang="en-US" altLang="en-US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54747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568B5AB-F9C7-41FE-8F96-7F94BD8E6E48}" type="slidenum">
              <a:rPr lang="en-US" altLang="en-US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40413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D1AAC-12DD-4402-A477-DE7BE26294FB}" type="slidenum">
              <a:rPr lang="en-US" altLang="en-US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9531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D7827FB-09F6-42EF-AB49-640FD035CB62}" type="slidenum">
              <a:rPr lang="en-US" altLang="en-US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6656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D1AAC-12DD-4402-A477-DE7BE26294FB}" type="slidenum">
              <a:rPr lang="en-US" altLang="en-US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650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D1AAC-12DD-4402-A477-DE7BE26294FB}" type="slidenum">
              <a:rPr lang="en-US" altLang="en-US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93331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D1AAC-12DD-4402-A477-DE7BE26294FB}" type="slidenum">
              <a:rPr lang="en-US" altLang="en-US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7422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D1AAC-12DD-4402-A477-DE7BE26294FB}" type="slidenum">
              <a:rPr lang="en-US" altLang="en-US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0483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D1AAC-12DD-4402-A477-DE7BE26294FB}" type="slidenum">
              <a:rPr lang="en-US" altLang="en-US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2337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D1AAC-12DD-4402-A477-DE7BE26294FB}" type="slidenum">
              <a:rPr lang="en-US" altLang="en-US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0676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5254F27-8330-4D6E-BEF1-FFDB21F371C2}" type="slidenum">
              <a:rPr lang="en-US" altLang="en-US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0641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/>
            <a:r>
              <a:rPr lang="en-US" altLang="es-ES" smtClean="0">
                <a:solidFill>
                  <a:srgbClr val="7F7F7F"/>
                </a:solidFill>
                <a:latin typeface="Georgia" panose="02040502050405020303" pitchFamily="18" charset="0"/>
              </a:rPr>
              <a:t>The Purpose of Stewardship Ministry is to help  </a:t>
            </a:r>
          </a:p>
          <a:p>
            <a:pPr algn="ctr" eaLnBrk="1" hangingPunct="1"/>
            <a:endParaRPr lang="en-US" altLang="es-ES" smtClean="0">
              <a:solidFill>
                <a:srgbClr val="7F7F7F"/>
              </a:solidFill>
              <a:latin typeface="Georgia" panose="02040502050405020303" pitchFamily="18" charset="0"/>
            </a:endParaRPr>
          </a:p>
          <a:p>
            <a:pPr algn="ctr" eaLnBrk="1" hangingPunct="1"/>
            <a:r>
              <a:rPr lang="en-US" altLang="es-ES" smtClean="0">
                <a:solidFill>
                  <a:srgbClr val="7F7F7F"/>
                </a:solidFill>
                <a:latin typeface="Georgia" panose="02040502050405020303" pitchFamily="18" charset="0"/>
              </a:rPr>
              <a:t>people grow in their relationship with Christ</a:t>
            </a:r>
          </a:p>
          <a:p>
            <a:pPr algn="ctr" eaLnBrk="1" hangingPunct="1"/>
            <a:endParaRPr lang="en-US" altLang="es-ES" smtClean="0">
              <a:solidFill>
                <a:srgbClr val="7F7F7F"/>
              </a:solidFill>
              <a:latin typeface="Georgia" panose="02040502050405020303" pitchFamily="18" charset="0"/>
            </a:endParaRPr>
          </a:p>
          <a:p>
            <a:pPr algn="ctr" eaLnBrk="1" hangingPunct="1"/>
            <a:r>
              <a:rPr lang="en-US" altLang="es-ES" smtClean="0">
                <a:solidFill>
                  <a:srgbClr val="7F7F7F"/>
                </a:solidFill>
                <a:latin typeface="Georgia" panose="02040502050405020303" pitchFamily="18" charset="0"/>
              </a:rPr>
              <a:t>through the giving back blessings God has entrusted to them. </a:t>
            </a:r>
          </a:p>
          <a:p>
            <a:endParaRPr lang="en-US" altLang="es-ES" smtClean="0">
              <a:latin typeface="Arial" panose="020B0604020202020204" pitchFamily="34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771F65D-B0D8-405A-9C48-D952D83C0021}" type="slidenum">
              <a:rPr lang="en-US" altLang="en-US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0072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Is it 9 bulletin inserts?? 6 + extra for All Saints Sunday; St. Francis</a:t>
            </a:r>
          </a:p>
          <a:p>
            <a:r>
              <a:rPr lang="en-US" altLang="en-US" smtClean="0">
                <a:latin typeface="Arial" panose="020B0604020202020204" pitchFamily="34" charset="0"/>
              </a:rPr>
              <a:t>Also letter appropriate for each category of giver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0852E7B-0EF8-4137-A853-234C477C4782}" type="slidenum">
              <a:rPr lang="en-US" altLang="en-US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3074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0EB073C-BAEB-4337-B77B-477C5EA62996}" type="slidenum">
              <a:rPr lang="en-US" altLang="en-US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384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7A74CAC-F0CE-4126-9EF9-F8B5C5E610A2}" type="slidenum">
              <a:rPr lang="en-US" altLang="en-US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6658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latin typeface="Didot"/>
                <a:cs typeface="Dido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978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FFABD2F5-7B16-4091-AA62-5B19AAEA9EA8}" type="datetimeFigureOut">
              <a:rPr lang="en-US" altLang="en-US"/>
              <a:pPr/>
              <a:t>7/29/2014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endParaRPr lang="es-E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7BE05966-2D7F-4DFE-9C4E-3F43BFA4FF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3986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11F7650D-7FBD-4179-92F1-A5949F905080}" type="datetimeFigureOut">
              <a:rPr lang="en-US" altLang="en-US"/>
              <a:pPr/>
              <a:t>7/29/2014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endParaRPr lang="es-E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3C8E2AF6-998F-43C4-B8A6-6437975F3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8378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latin typeface="Didot"/>
                <a:cs typeface="Dido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929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owerpoint background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444" y="505060"/>
            <a:ext cx="7432093" cy="912578"/>
          </a:xfrm>
        </p:spPr>
        <p:txBody>
          <a:bodyPr>
            <a:normAutofit/>
          </a:bodyPr>
          <a:lstStyle>
            <a:lvl1pPr>
              <a:defRPr sz="3600">
                <a:latin typeface="Didot"/>
                <a:cs typeface="Dido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444" y="1746067"/>
            <a:ext cx="7432093" cy="3665296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713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11A4F480-2AFD-4280-8187-3F1484D9B5CD}" type="datetimeFigureOut">
              <a:rPr lang="en-US" altLang="en-US"/>
              <a:pPr/>
              <a:t>7/29/2014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endParaRPr lang="es-E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2F72171B-7F83-4038-9D9A-26F33824BF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4197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761C24D4-AC25-45D0-8B2D-6EEC73A713F1}" type="datetimeFigureOut">
              <a:rPr lang="en-US" altLang="en-US"/>
              <a:pPr/>
              <a:t>7/29/2014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endParaRPr lang="es-ES" alt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F4A2E484-7455-48B0-81C6-2B1795C32A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6078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EE134BD8-797D-4224-8A4F-F6C9F00BBFF1}" type="datetimeFigureOut">
              <a:rPr lang="en-US" altLang="en-US"/>
              <a:pPr/>
              <a:t>7/29/2014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endParaRPr lang="es-ES" alt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E47FA67E-BA90-44A4-8766-21DC35ED56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077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C79728D9-EBF8-46D3-BD88-F3634FDF96D2}" type="datetimeFigureOut">
              <a:rPr lang="en-US" altLang="en-US"/>
              <a:pPr/>
              <a:t>7/29/2014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endParaRPr lang="es-ES" alt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BC79271C-E43A-444E-BA70-2E6D775A6E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7844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67E67571-E5FD-4350-AEF4-499E16095D6D}" type="datetimeFigureOut">
              <a:rPr lang="en-US" altLang="en-US"/>
              <a:pPr/>
              <a:t>7/29/2014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endParaRPr lang="es-ES" alt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AE050947-8593-41C4-97F2-394ED2E29E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3920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574B2FF3-CFD2-4DEC-A9B5-3A7B94E7C86C}" type="datetimeFigureOut">
              <a:rPr lang="en-US" altLang="en-US"/>
              <a:pPr/>
              <a:t>7/29/2014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endParaRPr lang="es-ES" alt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BF15EA00-D9C0-4FAA-B63D-A3FF1B6B01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0243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owerpoint background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444" y="505060"/>
            <a:ext cx="7432093" cy="912578"/>
          </a:xfrm>
        </p:spPr>
        <p:txBody>
          <a:bodyPr>
            <a:normAutofit/>
          </a:bodyPr>
          <a:lstStyle>
            <a:lvl1pPr>
              <a:defRPr sz="3600">
                <a:latin typeface="Didot"/>
                <a:cs typeface="Dido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444" y="1746067"/>
            <a:ext cx="7432093" cy="3665296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989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133E8127-CD06-4BF0-948B-EB78474D15CD}" type="datetimeFigureOut">
              <a:rPr lang="en-US" altLang="en-US"/>
              <a:pPr/>
              <a:t>7/29/2014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endParaRPr lang="es-ES" alt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D3BEE7A7-BFA3-4A33-A48E-A259C4077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226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03C800C4-4838-403B-8AAA-C8C12B04F056}" type="datetimeFigureOut">
              <a:rPr lang="en-US" altLang="en-US"/>
              <a:pPr/>
              <a:t>7/29/2014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endParaRPr lang="es-E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6B212689-EC90-46F4-8E91-AE4BB34B6B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308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2EFA20EC-BBC7-4443-8A89-E629A70227C2}" type="datetimeFigureOut">
              <a:rPr lang="en-US" altLang="en-US"/>
              <a:pPr/>
              <a:t>7/29/2014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endParaRPr lang="es-E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D2738F2C-5AE1-4C77-93B6-8C8239505E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5825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F8D38984-8EA6-494A-BDCD-DF11D2CCB0CF}" type="datetimeFigureOut">
              <a:rPr lang="en-US" altLang="en-US"/>
              <a:pPr/>
              <a:t>7/29/2014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endParaRPr lang="es-E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A7FA6DE8-8AAF-42B0-A0ED-20C04225C5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9964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951A848D-6DDB-489E-A0EF-BD8BF4C8B67F}" type="datetimeFigureOut">
              <a:rPr lang="en-US" altLang="en-US"/>
              <a:pPr/>
              <a:t>7/29/2014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endParaRPr lang="es-ES" alt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1A519691-F4BC-4CF7-90F4-76C133831C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2730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481B827D-9402-442D-8DDE-2F14A62DBBBB}" type="datetimeFigureOut">
              <a:rPr lang="en-US" altLang="en-US"/>
              <a:pPr/>
              <a:t>7/29/2014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endParaRPr lang="es-ES" alt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2F06218C-70E4-4F5C-974D-FC9C4561A0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4973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FA358BE0-A5C3-4F55-BD87-14CC1ACF395C}" type="datetimeFigureOut">
              <a:rPr lang="en-US" altLang="en-US"/>
              <a:pPr/>
              <a:t>7/29/2014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endParaRPr lang="es-ES" alt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6C49EDEA-037C-4029-8B16-EE5BD350AF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9071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4F8A9140-1841-445D-803F-3611697815E8}" type="datetimeFigureOut">
              <a:rPr lang="en-US" altLang="en-US"/>
              <a:pPr/>
              <a:t>7/29/2014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endParaRPr lang="es-ES" alt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51ABD767-4DBC-444C-BE07-80DD864B23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4668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A3CF023D-533F-4667-BBA7-D75EA2D5A42D}" type="datetimeFigureOut">
              <a:rPr lang="en-US" altLang="en-US"/>
              <a:pPr/>
              <a:t>7/29/2014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endParaRPr lang="es-ES" alt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52625437-7397-40C2-9AB4-89A88117EE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3544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CAD358FA-6344-4EF5-B1FC-478DEEC339F4}" type="datetimeFigureOut">
              <a:rPr lang="en-US" altLang="en-US"/>
              <a:pPr/>
              <a:t>7/29/2014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endParaRPr lang="es-ES" alt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251AED79-96C0-4E51-9F72-0B22E72153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9177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B851514-3123-42C5-BF76-C1B391793239}" type="datetimeFigureOut">
              <a:rPr lang="en-US" altLang="en-US"/>
              <a:pPr/>
              <a:t>7/29/2014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endParaRPr lang="es-E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F7905A8B-6247-4A1B-9DA0-86BB0ED9D2A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69" r:id="rId1"/>
    <p:sldLayoutId id="2147485170" r:id="rId2"/>
    <p:sldLayoutId id="2147485171" r:id="rId3"/>
    <p:sldLayoutId id="2147485172" r:id="rId4"/>
    <p:sldLayoutId id="2147485173" r:id="rId5"/>
    <p:sldLayoutId id="2147485174" r:id="rId6"/>
    <p:sldLayoutId id="2147485175" r:id="rId7"/>
    <p:sldLayoutId id="2147485176" r:id="rId8"/>
    <p:sldLayoutId id="2147485177" r:id="rId9"/>
    <p:sldLayoutId id="2147485178" r:id="rId10"/>
    <p:sldLayoutId id="214748517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969BAF4-C998-4E7C-AD5F-0C7F81D75588}" type="datetimeFigureOut">
              <a:rPr lang="en-US" altLang="en-US"/>
              <a:pPr/>
              <a:t>7/29/2014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endParaRPr lang="es-E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D4FE8C6-3D6A-4F64-85AA-7B3171B5FBC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80" r:id="rId1"/>
    <p:sldLayoutId id="2147485181" r:id="rId2"/>
    <p:sldLayoutId id="2147485182" r:id="rId3"/>
    <p:sldLayoutId id="2147485183" r:id="rId4"/>
    <p:sldLayoutId id="2147485184" r:id="rId5"/>
    <p:sldLayoutId id="2147485185" r:id="rId6"/>
    <p:sldLayoutId id="2147485186" r:id="rId7"/>
    <p:sldLayoutId id="2147485187" r:id="rId8"/>
    <p:sldLayoutId id="2147485188" r:id="rId9"/>
    <p:sldLayoutId id="2147485189" r:id="rId10"/>
    <p:sldLayoutId id="214748519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rizonsstewardship.co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r20.rs6.net/tn.jsp?e=001H7JufXdtULOAniqeqBCZhSi5ScMdAcn6BzKj7SMyRT-lt_ktLzM0ZondOaIEeoZyEXpEPhNcw56PRLb1pZX4hFYe14UwQFoyh5gBr16QDSzWbzZZdcs9qRzTsZIvu5T03LXX8lLGNufHddqI7rzZHQ==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mtClean="0">
                <a:latin typeface="Georgia" panose="02040502050405020303" pitchFamily="18" charset="0"/>
              </a:rPr>
              <a:t>Stewardship Workshop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Georgia" panose="02040502050405020303" pitchFamily="18" charset="0"/>
              </a:rPr>
              <a:t>The Episcopal Church</a:t>
            </a:r>
          </a:p>
          <a:p>
            <a:pPr>
              <a:defRPr/>
            </a:pPr>
            <a:r>
              <a:rPr lang="en-US" dirty="0" smtClean="0">
                <a:latin typeface="Georgia" panose="02040502050405020303" pitchFamily="18" charset="0"/>
              </a:rPr>
              <a:t> in South Carolina</a:t>
            </a:r>
            <a:endParaRPr lang="en-US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850900" y="504825"/>
            <a:ext cx="7432675" cy="800100"/>
          </a:xfrm>
        </p:spPr>
        <p:txBody>
          <a:bodyPr/>
          <a:lstStyle/>
          <a:p>
            <a:pPr eaLnBrk="1" hangingPunct="1"/>
            <a:r>
              <a:rPr lang="en-US" altLang="en-US" i="1" smtClean="0">
                <a:solidFill>
                  <a:srgbClr val="4F6228"/>
                </a:solidFill>
                <a:latin typeface="Georgia" panose="02040502050405020303" pitchFamily="18" charset="0"/>
              </a:rPr>
              <a:t>The Way is made by walking….</a:t>
            </a:r>
            <a:endParaRPr lang="en-US" altLang="en-US" i="1" smtClean="0">
              <a:solidFill>
                <a:srgbClr val="4F6228"/>
              </a:solidFill>
              <a:latin typeface="Didot" charset="0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19100" y="1304925"/>
            <a:ext cx="79803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23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8223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8223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8223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8223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Georgia" panose="0204050205040502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latin typeface="Georgia" panose="02040502050405020303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456A3C"/>
                </a:solidFill>
                <a:latin typeface="Arial" panose="020B0604020202020204" pitchFamily="34" charset="0"/>
              </a:rPr>
              <a:t>						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456A3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456A3C"/>
                </a:solidFill>
                <a:latin typeface="Arial" panose="020B0604020202020204" pitchFamily="34" charset="0"/>
              </a:rPr>
              <a:t>						</a:t>
            </a:r>
            <a:endParaRPr lang="en-US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Georgia" panose="0204050205040502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Georgia" panose="0204050205040502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Georgia" panose="0204050205040502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Georgia" panose="02040502050405020303" pitchFamily="18" charset="0"/>
            </a:endParaRPr>
          </a:p>
        </p:txBody>
      </p:sp>
      <p:pic>
        <p:nvPicPr>
          <p:cNvPr id="3482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1419225"/>
            <a:ext cx="5641975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3"/>
          <p:cNvSpPr txBox="1">
            <a:spLocks noChangeArrowheads="1"/>
          </p:cNvSpPr>
          <p:nvPr/>
        </p:nvSpPr>
        <p:spPr bwMode="auto">
          <a:xfrm>
            <a:off x="868363" y="847725"/>
            <a:ext cx="7086600" cy="406241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223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8223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8223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8223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8223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400">
              <a:latin typeface="Georgia" panose="02040502050405020303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400">
              <a:solidFill>
                <a:srgbClr val="4F6228"/>
              </a:solidFill>
              <a:latin typeface="Georgia" panose="0204050205040502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2400">
              <a:solidFill>
                <a:srgbClr val="4F6228"/>
              </a:solidFill>
              <a:latin typeface="Georgia" panose="0204050205040502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2400">
              <a:solidFill>
                <a:srgbClr val="4F6228"/>
              </a:solidFill>
              <a:latin typeface="Georgia" panose="0204050205040502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400">
                <a:solidFill>
                  <a:srgbClr val="4F6228"/>
                </a:solidFill>
                <a:latin typeface="Georgia" panose="02040502050405020303" pitchFamily="18" charset="0"/>
              </a:rPr>
              <a:t>The Purpose of a Stewardship Ministry is to help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2400">
              <a:solidFill>
                <a:srgbClr val="4F6228"/>
              </a:solidFill>
              <a:latin typeface="Georgia" panose="0204050205040502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400">
                <a:solidFill>
                  <a:srgbClr val="4F6228"/>
                </a:solidFill>
                <a:latin typeface="Georgia" panose="02040502050405020303" pitchFamily="18" charset="0"/>
              </a:rPr>
              <a:t>people grow in their relationship with Christ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2400">
              <a:solidFill>
                <a:srgbClr val="4F6228"/>
              </a:solidFill>
              <a:latin typeface="Georgia" panose="0204050205040502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400">
                <a:solidFill>
                  <a:srgbClr val="4F6228"/>
                </a:solidFill>
                <a:latin typeface="Georgia" panose="02040502050405020303" pitchFamily="18" charset="0"/>
              </a:rPr>
              <a:t>through the gifts God had entrusted to them.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2400">
              <a:latin typeface="Georgia" panose="0204050205040502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2400"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1195388" y="1012825"/>
            <a:ext cx="7088187" cy="4048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300" smtClean="0">
                <a:solidFill>
                  <a:srgbClr val="17375E"/>
                </a:solidFill>
                <a:latin typeface="Georgia" panose="02040502050405020303" pitchFamily="18" charset="0"/>
              </a:rPr>
              <a:t>The Annual Giving Campaign </a:t>
            </a:r>
            <a:r>
              <a:rPr lang="en-US" altLang="en-US" sz="2300" i="1" smtClean="0">
                <a:solidFill>
                  <a:srgbClr val="17375E"/>
                </a:solidFill>
                <a:latin typeface="Georgia" panose="02040502050405020303" pitchFamily="18" charset="0"/>
              </a:rPr>
              <a:t>is</a:t>
            </a:r>
            <a:r>
              <a:rPr lang="en-US" altLang="en-US" sz="2300" smtClean="0">
                <a:solidFill>
                  <a:srgbClr val="17375E"/>
                </a:solidFill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solidFill>
                  <a:srgbClr val="17375E"/>
                </a:solidFill>
                <a:latin typeface="Georgia" panose="02040502050405020303" pitchFamily="18" charset="0"/>
              </a:rPr>
            </a:br>
            <a:r>
              <a:rPr lang="en-US" altLang="en-US" sz="2300" smtClean="0">
                <a:solidFill>
                  <a:srgbClr val="17375E"/>
                </a:solidFill>
                <a:latin typeface="Georgia" panose="02040502050405020303" pitchFamily="18" charset="0"/>
              </a:rPr>
              <a:t>Discipleship Formation</a:t>
            </a:r>
            <a:r>
              <a:rPr lang="en-US" altLang="en-US" sz="2600" smtClean="0">
                <a:latin typeface="Georgia" panose="02040502050405020303" pitchFamily="18" charset="0"/>
              </a:rPr>
              <a:t/>
            </a:r>
            <a:br>
              <a:rPr lang="en-US" altLang="en-US" sz="2600" smtClean="0">
                <a:latin typeface="Georgia" panose="02040502050405020303" pitchFamily="18" charset="0"/>
              </a:rPr>
            </a:br>
            <a:endParaRPr lang="en-US" altLang="en-US" sz="2600" smtClean="0">
              <a:latin typeface="Didot" charset="0"/>
            </a:endParaRPr>
          </a:p>
        </p:txBody>
      </p:sp>
      <p:pic>
        <p:nvPicPr>
          <p:cNvPr id="3686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574800"/>
            <a:ext cx="2333625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4079875" y="1884363"/>
            <a:ext cx="4322763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Georgia" panose="02040502050405020303" pitchFamily="18" charset="0"/>
              </a:rPr>
              <a:t>Giving as Spiritual Discipline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Georgia" panose="02040502050405020303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Georgia" panose="02040502050405020303" pitchFamily="18" charset="0"/>
              </a:rPr>
              <a:t>A Concrete Expression of Worship &amp; Gratitude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Georgia" panose="02040502050405020303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Georgia" panose="02040502050405020303" pitchFamily="18" charset="0"/>
              </a:rPr>
              <a:t>Funding God</a:t>
            </a:r>
            <a:r>
              <a:rPr lang="ja-JP" altLang="en-US" sz="2400">
                <a:latin typeface="Georgia" panose="02040502050405020303" pitchFamily="18" charset="0"/>
              </a:rPr>
              <a:t>’</a:t>
            </a:r>
            <a:r>
              <a:rPr lang="en-US" altLang="ja-JP" sz="2400">
                <a:latin typeface="Georgia" panose="02040502050405020303" pitchFamily="18" charset="0"/>
              </a:rPr>
              <a:t>s Vision through Your Congregation</a:t>
            </a:r>
            <a:endParaRPr lang="en-US" altLang="en-US" sz="2400"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933450" y="703263"/>
            <a:ext cx="7315200" cy="736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300" smtClean="0"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latin typeface="Georgia" panose="02040502050405020303" pitchFamily="18" charset="0"/>
              </a:rPr>
            </a:br>
            <a:r>
              <a:rPr lang="en-US" altLang="en-US" sz="2300" smtClean="0"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latin typeface="Georgia" panose="02040502050405020303" pitchFamily="18" charset="0"/>
              </a:rPr>
            </a:br>
            <a:r>
              <a:rPr lang="en-US" altLang="en-US" sz="2300" smtClean="0"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latin typeface="Georgia" panose="02040502050405020303" pitchFamily="18" charset="0"/>
              </a:rPr>
            </a:br>
            <a:r>
              <a:rPr lang="en-US" altLang="en-US" sz="2300" smtClean="0">
                <a:solidFill>
                  <a:srgbClr val="4F6228"/>
                </a:solidFill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solidFill>
                  <a:srgbClr val="4F6228"/>
                </a:solidFill>
                <a:latin typeface="Georgia" panose="02040502050405020303" pitchFamily="18" charset="0"/>
              </a:rPr>
            </a:br>
            <a:r>
              <a:rPr lang="en-US" altLang="en-US" sz="2000" smtClean="0">
                <a:solidFill>
                  <a:srgbClr val="4F6228"/>
                </a:solidFill>
                <a:latin typeface="Georgia" panose="02040502050405020303" pitchFamily="18" charset="0"/>
              </a:rPr>
              <a:t>Walking The Way</a:t>
            </a:r>
            <a:br>
              <a:rPr lang="en-US" altLang="en-US" sz="2000" smtClean="0">
                <a:solidFill>
                  <a:srgbClr val="4F6228"/>
                </a:solidFill>
                <a:latin typeface="Georgia" panose="02040502050405020303" pitchFamily="18" charset="0"/>
              </a:rPr>
            </a:br>
            <a:r>
              <a:rPr lang="en-US" altLang="en-US" sz="2000" smtClean="0">
                <a:solidFill>
                  <a:srgbClr val="4F6228"/>
                </a:solidFill>
                <a:latin typeface="Georgia" panose="02040502050405020303" pitchFamily="18" charset="0"/>
              </a:rPr>
              <a:t>Stewardship Series &amp; Annual Giving Campaign </a:t>
            </a:r>
            <a:r>
              <a:rPr lang="en-US" altLang="en-US" sz="2600" smtClean="0">
                <a:latin typeface="Didot" charset="0"/>
              </a:rPr>
              <a:t/>
            </a:r>
            <a:br>
              <a:rPr lang="en-US" altLang="en-US" sz="2600" smtClean="0">
                <a:latin typeface="Didot" charset="0"/>
              </a:rPr>
            </a:br>
            <a:r>
              <a:rPr lang="en-US" altLang="en-US" sz="1600" smtClean="0">
                <a:latin typeface="Didot" charset="0"/>
              </a:rPr>
              <a:t/>
            </a:r>
            <a:br>
              <a:rPr lang="en-US" altLang="en-US" sz="1600" smtClean="0">
                <a:latin typeface="Didot" charset="0"/>
              </a:rPr>
            </a:br>
            <a:r>
              <a:rPr lang="en-US" altLang="en-US" sz="2600" smtClean="0">
                <a:latin typeface="Didot" charset="0"/>
              </a:rPr>
              <a:t/>
            </a:r>
            <a:br>
              <a:rPr lang="en-US" altLang="en-US" sz="2600" smtClean="0">
                <a:latin typeface="Didot" charset="0"/>
              </a:rPr>
            </a:br>
            <a:r>
              <a:rPr lang="en-US" altLang="en-US" sz="2600" smtClean="0">
                <a:latin typeface="Georgia" panose="02040502050405020303" pitchFamily="18" charset="0"/>
              </a:rPr>
              <a:t/>
            </a:r>
            <a:br>
              <a:rPr lang="en-US" altLang="en-US" sz="2600" smtClean="0">
                <a:latin typeface="Georgia" panose="02040502050405020303" pitchFamily="18" charset="0"/>
              </a:rPr>
            </a:br>
            <a:endParaRPr lang="en-US" altLang="en-US" sz="2600" smtClean="0">
              <a:latin typeface="Didot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933450" y="1638300"/>
            <a:ext cx="7075488" cy="383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s-ES">
                <a:solidFill>
                  <a:srgbClr val="7F7F7F"/>
                </a:solidFill>
              </a:rPr>
              <a:t>Nine bulletin inserts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s-ES">
                <a:solidFill>
                  <a:srgbClr val="7F7F7F"/>
                </a:solidFill>
              </a:rPr>
              <a:t>Letter from the Rector/Vicar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s-ES">
                <a:solidFill>
                  <a:srgbClr val="7F7F7F"/>
                </a:solidFill>
              </a:rPr>
              <a:t>Letter from the Senior Warden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s-ES">
                <a:solidFill>
                  <a:srgbClr val="7F7F7F"/>
                </a:solidFill>
              </a:rPr>
              <a:t>Letter from the Stewardship Chair &amp;</a:t>
            </a:r>
          </a:p>
          <a:p>
            <a:pPr lvl="1" eaLnBrk="1" hangingPunct="1"/>
            <a:r>
              <a:rPr lang="en-US" altLang="es-ES">
                <a:solidFill>
                  <a:srgbClr val="7F7F7F"/>
                </a:solidFill>
              </a:rPr>
              <a:t>     Ministry Team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s-ES">
                <a:solidFill>
                  <a:srgbClr val="7F7F7F"/>
                </a:solidFill>
              </a:rPr>
              <a:t>Pledge card,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s-ES">
                <a:solidFill>
                  <a:srgbClr val="7F7F7F"/>
                </a:solidFill>
              </a:rPr>
              <a:t>Prayers of the people,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s-ES">
                <a:solidFill>
                  <a:srgbClr val="7F7F7F"/>
                </a:solidFill>
              </a:rPr>
              <a:t>Prayer over the pledge cards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s-ES">
                <a:solidFill>
                  <a:srgbClr val="7F7F7F"/>
                </a:solidFill>
              </a:rPr>
              <a:t>Thank you letter.</a:t>
            </a:r>
          </a:p>
          <a:p>
            <a:pPr eaLnBrk="1" hangingPunct="1"/>
            <a:endParaRPr lang="en-US" altLang="es-ES">
              <a:solidFill>
                <a:srgbClr val="7F7F7F"/>
              </a:solidFill>
              <a:latin typeface="Georgia" panose="02040502050405020303" pitchFamily="18" charset="0"/>
            </a:endParaRPr>
          </a:p>
          <a:p>
            <a:pPr eaLnBrk="1" hangingPunct="1"/>
            <a:r>
              <a:rPr lang="en-US" altLang="es-ES">
                <a:solidFill>
                  <a:srgbClr val="7F7F7F"/>
                </a:solidFill>
                <a:latin typeface="Georgia" panose="02040502050405020303" pitchFamily="18" charset="0"/>
              </a:rPr>
              <a:t>Available in Spanish, Chinese and Korean</a:t>
            </a:r>
          </a:p>
          <a:p>
            <a:pPr eaLnBrk="1" hangingPunct="1">
              <a:buFontTx/>
              <a:buAutoNum type="arabicPeriod" startAt="2"/>
            </a:pPr>
            <a:endParaRPr lang="en-US" altLang="es-ES">
              <a:latin typeface="Georgia" panose="02040502050405020303" pitchFamily="18" charset="0"/>
            </a:endParaRPr>
          </a:p>
          <a:p>
            <a:pPr lvl="1" eaLnBrk="1" hangingPunct="1">
              <a:spcBef>
                <a:spcPct val="50000"/>
              </a:spcBef>
            </a:pPr>
            <a:endParaRPr lang="en-US" altLang="es-ES">
              <a:latin typeface="Georgia" panose="02040502050405020303" pitchFamily="18" charset="0"/>
            </a:endParaRPr>
          </a:p>
        </p:txBody>
      </p:sp>
      <p:pic>
        <p:nvPicPr>
          <p:cNvPr id="3789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1638300"/>
            <a:ext cx="2832100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850900" y="504825"/>
            <a:ext cx="7505700" cy="11271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300" smtClean="0"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latin typeface="Georgia" panose="02040502050405020303" pitchFamily="18" charset="0"/>
              </a:rPr>
            </a:br>
            <a:r>
              <a:rPr lang="en-US" altLang="en-US" sz="2300" smtClean="0"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latin typeface="Georgia" panose="02040502050405020303" pitchFamily="18" charset="0"/>
              </a:rPr>
            </a:br>
            <a:r>
              <a:rPr lang="en-US" altLang="en-US" sz="2300" smtClean="0"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latin typeface="Georgia" panose="02040502050405020303" pitchFamily="18" charset="0"/>
              </a:rPr>
            </a:br>
            <a:r>
              <a:rPr lang="en-US" altLang="en-US" sz="2300" smtClean="0">
                <a:solidFill>
                  <a:srgbClr val="4F6228"/>
                </a:solidFill>
                <a:latin typeface="Georgia" panose="02040502050405020303" pitchFamily="18" charset="0"/>
              </a:rPr>
              <a:t>Walking the Way</a:t>
            </a:r>
            <a:br>
              <a:rPr lang="en-US" altLang="en-US" sz="2300" smtClean="0">
                <a:solidFill>
                  <a:srgbClr val="4F6228"/>
                </a:solidFill>
                <a:latin typeface="Georgia" panose="02040502050405020303" pitchFamily="18" charset="0"/>
              </a:rPr>
            </a:br>
            <a:r>
              <a:rPr lang="en-US" altLang="en-US" sz="2000" smtClean="0">
                <a:solidFill>
                  <a:srgbClr val="4F6228"/>
                </a:solidFill>
                <a:latin typeface="Georgia" panose="02040502050405020303" pitchFamily="18" charset="0"/>
              </a:rPr>
              <a:t>Six Week Stewardship Narrative Series </a:t>
            </a:r>
            <a:br>
              <a:rPr lang="en-US" altLang="en-US" sz="2000" smtClean="0">
                <a:solidFill>
                  <a:srgbClr val="4F6228"/>
                </a:solidFill>
                <a:latin typeface="Georgia" panose="02040502050405020303" pitchFamily="18" charset="0"/>
              </a:rPr>
            </a:br>
            <a:r>
              <a:rPr lang="en-US" altLang="en-US" sz="2000" smtClean="0">
                <a:solidFill>
                  <a:srgbClr val="4F6228"/>
                </a:solidFill>
                <a:latin typeface="Georgia" panose="02040502050405020303" pitchFamily="18" charset="0"/>
              </a:rPr>
              <a:t>October 5-November 9 2014</a:t>
            </a:r>
            <a:r>
              <a:rPr lang="en-US" altLang="en-US" sz="2300" smtClean="0"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latin typeface="Georgia" panose="02040502050405020303" pitchFamily="18" charset="0"/>
              </a:rPr>
            </a:br>
            <a:r>
              <a:rPr lang="en-US" altLang="en-US" sz="2600" smtClean="0">
                <a:latin typeface="Georgia" panose="02040502050405020303" pitchFamily="18" charset="0"/>
              </a:rPr>
              <a:t/>
            </a:r>
            <a:br>
              <a:rPr lang="en-US" altLang="en-US" sz="2600" smtClean="0">
                <a:latin typeface="Georgia" panose="02040502050405020303" pitchFamily="18" charset="0"/>
              </a:rPr>
            </a:br>
            <a:endParaRPr lang="en-US" altLang="en-US" sz="2600" smtClean="0">
              <a:latin typeface="Didot" charset="0"/>
            </a:endParaRPr>
          </a:p>
        </p:txBody>
      </p:sp>
      <p:pic>
        <p:nvPicPr>
          <p:cNvPr id="3891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6071" r="24269" b="8530"/>
          <a:stretch>
            <a:fillRect/>
          </a:stretch>
        </p:blipFill>
        <p:spPr bwMode="auto">
          <a:xfrm>
            <a:off x="1689100" y="1884363"/>
            <a:ext cx="6121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850900" y="504825"/>
            <a:ext cx="747395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300" smtClean="0"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latin typeface="Georgia" panose="02040502050405020303" pitchFamily="18" charset="0"/>
              </a:rPr>
            </a:br>
            <a:r>
              <a:rPr lang="en-US" altLang="en-US" sz="2300" smtClean="0"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latin typeface="Georgia" panose="02040502050405020303" pitchFamily="18" charset="0"/>
              </a:rPr>
            </a:br>
            <a:r>
              <a:rPr lang="en-US" altLang="en-US" sz="2300" smtClean="0"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latin typeface="Georgia" panose="02040502050405020303" pitchFamily="18" charset="0"/>
              </a:rPr>
            </a:br>
            <a:r>
              <a:rPr lang="en-US" altLang="en-US" sz="2300" smtClean="0">
                <a:solidFill>
                  <a:srgbClr val="4F6228"/>
                </a:solidFill>
                <a:latin typeface="Georgia" panose="02040502050405020303" pitchFamily="18" charset="0"/>
              </a:rPr>
              <a:t>Walking the Way</a:t>
            </a:r>
            <a:br>
              <a:rPr lang="en-US" altLang="en-US" sz="2300" smtClean="0">
                <a:solidFill>
                  <a:srgbClr val="4F6228"/>
                </a:solidFill>
                <a:latin typeface="Georgia" panose="02040502050405020303" pitchFamily="18" charset="0"/>
              </a:rPr>
            </a:br>
            <a:r>
              <a:rPr lang="en-US" altLang="en-US" sz="2000" smtClean="0">
                <a:solidFill>
                  <a:srgbClr val="4F6228"/>
                </a:solidFill>
                <a:latin typeface="Georgia" panose="02040502050405020303" pitchFamily="18" charset="0"/>
              </a:rPr>
              <a:t>Six Week Stewardship Narrative Series </a:t>
            </a:r>
            <a:br>
              <a:rPr lang="en-US" altLang="en-US" sz="2000" smtClean="0">
                <a:solidFill>
                  <a:srgbClr val="4F6228"/>
                </a:solidFill>
                <a:latin typeface="Georgia" panose="02040502050405020303" pitchFamily="18" charset="0"/>
              </a:rPr>
            </a:br>
            <a:r>
              <a:rPr lang="en-US" altLang="en-US" sz="2000" smtClean="0">
                <a:solidFill>
                  <a:srgbClr val="4F6228"/>
                </a:solidFill>
                <a:latin typeface="Georgia" panose="02040502050405020303" pitchFamily="18" charset="0"/>
              </a:rPr>
              <a:t>Reflection Questions</a:t>
            </a:r>
            <a:r>
              <a:rPr lang="en-US" altLang="en-US" sz="2300" smtClean="0"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latin typeface="Georgia" panose="02040502050405020303" pitchFamily="18" charset="0"/>
              </a:rPr>
            </a:br>
            <a:r>
              <a:rPr lang="en-US" altLang="en-US" sz="2600" smtClean="0">
                <a:latin typeface="Georgia" panose="02040502050405020303" pitchFamily="18" charset="0"/>
              </a:rPr>
              <a:t/>
            </a:r>
            <a:br>
              <a:rPr lang="en-US" altLang="en-US" sz="2600" smtClean="0">
                <a:latin typeface="Georgia" panose="02040502050405020303" pitchFamily="18" charset="0"/>
              </a:rPr>
            </a:br>
            <a:endParaRPr lang="en-US" altLang="en-US" sz="2600" smtClean="0">
              <a:latin typeface="Didot" charset="0"/>
            </a:endParaRPr>
          </a:p>
        </p:txBody>
      </p:sp>
      <p:pic>
        <p:nvPicPr>
          <p:cNvPr id="3993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5" t="18098" r="24867" b="8865"/>
          <a:stretch>
            <a:fillRect/>
          </a:stretch>
        </p:blipFill>
        <p:spPr bwMode="auto">
          <a:xfrm>
            <a:off x="1157288" y="1935163"/>
            <a:ext cx="7265987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850900" y="457200"/>
            <a:ext cx="7432675" cy="1236663"/>
          </a:xfrm>
        </p:spPr>
        <p:txBody>
          <a:bodyPr/>
          <a:lstStyle/>
          <a:p>
            <a:r>
              <a:rPr lang="en-US" altLang="en-US" smtClean="0">
                <a:latin typeface="Georgia"/>
              </a:rPr>
              <a:t>Targeted Mailings</a:t>
            </a:r>
            <a:r>
              <a:rPr lang="en-US" altLang="en-US" smtClean="0">
                <a:latin typeface="Didot" charset="0"/>
              </a:rPr>
              <a:t/>
            </a:r>
            <a:br>
              <a:rPr lang="en-US" altLang="en-US" smtClean="0">
                <a:latin typeface="Didot" charset="0"/>
              </a:rPr>
            </a:br>
            <a:r>
              <a:rPr lang="en-US" altLang="en-US" smtClean="0">
                <a:latin typeface="Georgia"/>
              </a:rPr>
              <a:t>Meeting People Where They Are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850900" y="1912938"/>
            <a:ext cx="7432675" cy="3498850"/>
          </a:xfrm>
        </p:spPr>
        <p:txBody>
          <a:bodyPr/>
          <a:lstStyle/>
          <a:p>
            <a:r>
              <a:rPr lang="en-US" altLang="en-US" smtClean="0">
                <a:latin typeface="Georgia"/>
                <a:cs typeface="Arial" panose="020B0604020202020204" pitchFamily="34" charset="0"/>
              </a:rPr>
              <a:t>New members/New to pledging</a:t>
            </a:r>
          </a:p>
          <a:p>
            <a:r>
              <a:rPr lang="en-US" altLang="en-US" smtClean="0">
                <a:latin typeface="Georgia"/>
                <a:cs typeface="Arial" panose="020B0604020202020204" pitchFamily="34" charset="0"/>
              </a:rPr>
              <a:t>Contributors whose giving has remained the same  </a:t>
            </a:r>
          </a:p>
          <a:p>
            <a:r>
              <a:rPr lang="en-US" altLang="en-US" smtClean="0">
                <a:latin typeface="Georgia"/>
                <a:cs typeface="Arial" panose="020B0604020202020204" pitchFamily="34" charset="0"/>
              </a:rPr>
              <a:t>Contributors who are proportionally giving </a:t>
            </a:r>
          </a:p>
          <a:p>
            <a:r>
              <a:rPr lang="en-US" altLang="en-US" smtClean="0">
                <a:latin typeface="Georgia"/>
                <a:cs typeface="Arial" panose="020B0604020202020204" pitchFamily="34" charset="0"/>
              </a:rPr>
              <a:t>Contributors who tithe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850900" y="504825"/>
            <a:ext cx="7432675" cy="912813"/>
          </a:xfrm>
        </p:spPr>
        <p:txBody>
          <a:bodyPr/>
          <a:lstStyle/>
          <a:p>
            <a:r>
              <a:rPr lang="en-US" altLang="en-US" smtClean="0">
                <a:latin typeface="Georgia"/>
              </a:rPr>
              <a:t>The Journey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1490663" y="2217738"/>
            <a:ext cx="5875337" cy="3194050"/>
          </a:xfrm>
        </p:spPr>
        <p:txBody>
          <a:bodyPr/>
          <a:lstStyle/>
          <a:p>
            <a:r>
              <a:rPr lang="en-US" altLang="en-US" smtClean="0">
                <a:latin typeface="Georgia"/>
                <a:cs typeface="Arial" panose="020B0604020202020204" pitchFamily="34" charset="0"/>
              </a:rPr>
              <a:t>Grounded in Gratitude</a:t>
            </a:r>
          </a:p>
          <a:p>
            <a:r>
              <a:rPr lang="en-US" altLang="en-US" smtClean="0">
                <a:latin typeface="Georgia"/>
                <a:cs typeface="Arial" panose="020B0604020202020204" pitchFamily="34" charset="0"/>
              </a:rPr>
              <a:t>Revealed in Prayer </a:t>
            </a:r>
          </a:p>
          <a:p>
            <a:r>
              <a:rPr lang="en-US" altLang="en-US" smtClean="0">
                <a:latin typeface="Georgia"/>
                <a:cs typeface="Arial" panose="020B0604020202020204" pitchFamily="34" charset="0"/>
              </a:rPr>
              <a:t>Lived in Faith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850900" y="504825"/>
            <a:ext cx="7432675" cy="912813"/>
          </a:xfrm>
        </p:spPr>
        <p:txBody>
          <a:bodyPr/>
          <a:lstStyle/>
          <a:p>
            <a:r>
              <a:rPr lang="en-US" altLang="en-US" smtClean="0">
                <a:latin typeface="Georgia"/>
              </a:rPr>
              <a:t>Gratitude Begins the Journey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850900" y="1746250"/>
            <a:ext cx="7432675" cy="3665538"/>
          </a:xfrm>
        </p:spPr>
        <p:txBody>
          <a:bodyPr/>
          <a:lstStyle/>
          <a:p>
            <a:pPr marL="400050" lvl="1" indent="0">
              <a:buFont typeface="Arial" panose="020B0604020202020204" pitchFamily="34" charset="0"/>
              <a:buNone/>
            </a:pPr>
            <a:r>
              <a:rPr lang="en-US" altLang="en-US" i="1" smtClean="0">
                <a:latin typeface="Georgia"/>
                <a:cs typeface="Arial" panose="020B0604020202020204" pitchFamily="34" charset="0"/>
              </a:rPr>
              <a:t>I am grateful to God for…</a:t>
            </a:r>
          </a:p>
          <a:p>
            <a:pPr marL="400050" lvl="1" indent="0">
              <a:buFont typeface="Arial" panose="020B0604020202020204" pitchFamily="34" charset="0"/>
              <a:buNone/>
            </a:pPr>
            <a:endParaRPr lang="en-US" altLang="en-US" i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mtClean="0">
                <a:latin typeface="Georgia"/>
                <a:cs typeface="Arial" panose="020B0604020202020204" pitchFamily="34" charset="0"/>
              </a:rPr>
              <a:t>Gratitude Graffiti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mtClean="0">
                <a:latin typeface="Georgia"/>
                <a:cs typeface="Arial" panose="020B0604020202020204" pitchFamily="34" charset="0"/>
              </a:rPr>
              <a:t>Gratitude tree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mtClean="0">
                <a:latin typeface="Georgia"/>
                <a:cs typeface="Arial" panose="020B0604020202020204" pitchFamily="34" charset="0"/>
              </a:rPr>
              <a:t>Walls of Gratitude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850900" y="504825"/>
            <a:ext cx="7432675" cy="912813"/>
          </a:xfrm>
        </p:spPr>
        <p:txBody>
          <a:bodyPr/>
          <a:lstStyle/>
          <a:p>
            <a:r>
              <a:rPr lang="en-US" altLang="en-US" smtClean="0">
                <a:latin typeface="Didot" charset="0"/>
              </a:rPr>
              <a:t>Gratitude Begins the Journey</a:t>
            </a:r>
          </a:p>
        </p:txBody>
      </p:sp>
      <p:pic>
        <p:nvPicPr>
          <p:cNvPr id="44035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60" r="-20660"/>
          <a:stretch>
            <a:fillRect/>
          </a:stretch>
        </p:blipFill>
        <p:spPr>
          <a:xfrm>
            <a:off x="236538" y="1592263"/>
            <a:ext cx="4810125" cy="4318000"/>
          </a:xfrm>
        </p:spPr>
      </p:pic>
      <p:pic>
        <p:nvPicPr>
          <p:cNvPr id="44036" name="Content Placeholder 7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 b="7974"/>
          <a:stretch>
            <a:fillRect/>
          </a:stretch>
        </p:blipFill>
        <p:spPr>
          <a:xfrm>
            <a:off x="4546600" y="1600200"/>
            <a:ext cx="3770313" cy="4224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850900" y="504825"/>
            <a:ext cx="7432675" cy="912813"/>
          </a:xfrm>
        </p:spPr>
        <p:txBody>
          <a:bodyPr/>
          <a:lstStyle/>
          <a:p>
            <a:r>
              <a:rPr lang="en-US" altLang="en-US" smtClean="0">
                <a:latin typeface="Georgia" panose="02040502050405020303" pitchFamily="18" charset="0"/>
              </a:rPr>
              <a:t>Statistics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850900" y="1746250"/>
            <a:ext cx="7432675" cy="3665538"/>
          </a:xfrm>
        </p:spPr>
        <p:txBody>
          <a:bodyPr/>
          <a:lstStyle/>
          <a:p>
            <a:r>
              <a:rPr lang="en-US" altLang="en-US" smtClean="0">
                <a:latin typeface="Georgia" panose="02040502050405020303" pitchFamily="18" charset="0"/>
                <a:cs typeface="Arial" panose="020B0604020202020204" pitchFamily="34" charset="0"/>
              </a:rPr>
              <a:t>Over 50% of people who attend church give nothing.</a:t>
            </a:r>
          </a:p>
          <a:p>
            <a:r>
              <a:rPr lang="en-US" altLang="en-US" smtClean="0">
                <a:latin typeface="Georgia" panose="02040502050405020303" pitchFamily="18" charset="0"/>
                <a:cs typeface="Arial" panose="020B0604020202020204" pitchFamily="34" charset="0"/>
              </a:rPr>
              <a:t>Only 5% give 10% or more.</a:t>
            </a:r>
          </a:p>
          <a:p>
            <a:r>
              <a:rPr lang="en-US" altLang="en-US" smtClean="0">
                <a:latin typeface="Georgia" panose="02040502050405020303" pitchFamily="18" charset="0"/>
                <a:cs typeface="Arial" panose="020B0604020202020204" pitchFamily="34" charset="0"/>
              </a:rPr>
              <a:t>6 out of 10 millennials prefer to give online.</a:t>
            </a:r>
          </a:p>
          <a:p>
            <a:r>
              <a:rPr lang="en-US" altLang="en-US" smtClean="0">
                <a:latin typeface="Georgia" panose="02040502050405020303" pitchFamily="18" charset="0"/>
                <a:cs typeface="Arial" panose="020B0604020202020204" pitchFamily="34" charset="0"/>
              </a:rPr>
              <a:t>Last 20 years, income is up 900%, giving is down 50%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850900" y="504825"/>
            <a:ext cx="7432675" cy="912813"/>
          </a:xfrm>
        </p:spPr>
        <p:txBody>
          <a:bodyPr/>
          <a:lstStyle/>
          <a:p>
            <a:endParaRPr lang="en-US" altLang="en-US" smtClean="0">
              <a:latin typeface="Didot" charset="0"/>
            </a:endParaRPr>
          </a:p>
        </p:txBody>
      </p:sp>
      <p:pic>
        <p:nvPicPr>
          <p:cNvPr id="45059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0" t="-1138" b="6358"/>
          <a:stretch>
            <a:fillRect/>
          </a:stretch>
        </p:blipFill>
        <p:spPr>
          <a:xfrm>
            <a:off x="846138" y="388938"/>
            <a:ext cx="7470775" cy="5283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850900" y="504825"/>
            <a:ext cx="7432675" cy="912813"/>
          </a:xfrm>
        </p:spPr>
        <p:txBody>
          <a:bodyPr/>
          <a:lstStyle/>
          <a:p>
            <a:r>
              <a:rPr lang="en-US" altLang="en-US" smtClean="0">
                <a:latin typeface="Georgia"/>
              </a:rPr>
              <a:t>Prayer Lights the Way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850900" y="1671638"/>
            <a:ext cx="7432675" cy="3499194"/>
          </a:xfrm>
        </p:spPr>
        <p:txBody>
          <a:bodyPr/>
          <a:lstStyle/>
          <a:p>
            <a:r>
              <a:rPr lang="en-US" altLang="en-US" sz="2800">
                <a:latin typeface="Georgia"/>
                <a:cs typeface="Arial" panose="020B0604020202020204" pitchFamily="34" charset="0"/>
              </a:rPr>
              <a:t>21-day devotional</a:t>
            </a:r>
          </a:p>
          <a:p>
            <a:pPr lvl="1"/>
            <a:r>
              <a:rPr lang="en-US" altLang="en-US" sz="2400">
                <a:latin typeface="Georgia"/>
                <a:cs typeface="Arial" panose="020B0604020202020204" pitchFamily="34" charset="0"/>
                <a:hlinkClick r:id="rId3"/>
              </a:rPr>
              <a:t>www.horizonsstewardship.com</a:t>
            </a:r>
            <a:endParaRPr lang="en-US" altLang="en-US" sz="2400">
              <a:latin typeface="Georgia"/>
              <a:cs typeface="Arial" panose="020B0604020202020204" pitchFamily="34" charset="0"/>
            </a:endParaRPr>
          </a:p>
          <a:p>
            <a:r>
              <a:rPr lang="en-US" altLang="en-US" sz="2800">
                <a:latin typeface="Georgia"/>
                <a:cs typeface="Arial" panose="020B0604020202020204" pitchFamily="34" charset="0"/>
              </a:rPr>
              <a:t>Stewardship Prayer for lectionary</a:t>
            </a:r>
          </a:p>
          <a:p>
            <a:pPr lvl="1"/>
            <a:r>
              <a:rPr lang="en-US" altLang="en-US" sz="2400">
                <a:latin typeface="Georgia"/>
                <a:cs typeface="Arial" panose="020B0604020202020204" pitchFamily="34" charset="0"/>
              </a:rPr>
              <a:t>www.gbod.org</a:t>
            </a:r>
          </a:p>
          <a:p>
            <a:r>
              <a:rPr lang="en-US" altLang="en-US" sz="2800">
                <a:latin typeface="Georgia"/>
                <a:cs typeface="Arial" panose="020B0604020202020204" pitchFamily="34" charset="0"/>
              </a:rPr>
              <a:t>Use Walking the Way bulletin inserts to  encourage discussion</a:t>
            </a:r>
          </a:p>
          <a:p>
            <a:r>
              <a:rPr lang="en-US" altLang="en-US" sz="2800">
                <a:latin typeface="Georgia"/>
                <a:cs typeface="Arial" panose="020B0604020202020204" pitchFamily="34" charset="0"/>
              </a:rPr>
              <a:t>Write stewardship prayer and use it during Prayers of the People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850900" y="504825"/>
            <a:ext cx="7432675" cy="912813"/>
          </a:xfrm>
        </p:spPr>
        <p:txBody>
          <a:bodyPr/>
          <a:lstStyle/>
          <a:p>
            <a:r>
              <a:rPr lang="en-US" altLang="en-US" smtClean="0">
                <a:latin typeface="Georgia"/>
              </a:rPr>
              <a:t>Faith Makes it Happen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850900" y="1746250"/>
            <a:ext cx="7432675" cy="3665538"/>
          </a:xfrm>
        </p:spPr>
        <p:txBody>
          <a:bodyPr/>
          <a:lstStyle/>
          <a:p>
            <a:r>
              <a:rPr lang="en-US" altLang="en-US" smtClean="0">
                <a:latin typeface="Georgia"/>
                <a:cs typeface="Arial" panose="020B0604020202020204" pitchFamily="34" charset="0"/>
              </a:rPr>
              <a:t>Testimonies</a:t>
            </a:r>
          </a:p>
          <a:p>
            <a:pPr lvl="1"/>
            <a:r>
              <a:rPr lang="en-US" altLang="en-US" smtClean="0">
                <a:latin typeface="Georgia"/>
                <a:cs typeface="Arial" panose="020B0604020202020204" pitchFamily="34" charset="0"/>
              </a:rPr>
              <a:t>Gratitude, Prayer and Faith as elements on the journey</a:t>
            </a:r>
          </a:p>
          <a:p>
            <a:r>
              <a:rPr lang="en-US" altLang="en-US" smtClean="0">
                <a:latin typeface="Georgia"/>
                <a:cs typeface="Arial" panose="020B0604020202020204" pitchFamily="34" charset="0"/>
              </a:rPr>
              <a:t>Pledge cards in worship</a:t>
            </a:r>
          </a:p>
          <a:p>
            <a:pPr lvl="1"/>
            <a:r>
              <a:rPr lang="en-US" altLang="en-US" smtClean="0">
                <a:latin typeface="Georgia"/>
                <a:cs typeface="Arial" panose="020B0604020202020204" pitchFamily="34" charset="0"/>
              </a:rPr>
              <a:t>Brought forward and placed on the altar as an act of worship</a:t>
            </a:r>
          </a:p>
          <a:p>
            <a:pPr lvl="1"/>
            <a:r>
              <a:rPr lang="en-US" altLang="en-US" smtClean="0">
                <a:latin typeface="Georgia"/>
                <a:cs typeface="Arial" panose="020B0604020202020204" pitchFamily="34" charset="0"/>
              </a:rPr>
              <a:t>Options for everyone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850900" y="504825"/>
            <a:ext cx="7432675" cy="912813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sz="2300" smtClean="0"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latin typeface="Georgia" panose="02040502050405020303" pitchFamily="18" charset="0"/>
              </a:rPr>
            </a:br>
            <a:r>
              <a:rPr lang="en-US" altLang="en-US" sz="2300" smtClean="0"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latin typeface="Georgia" panose="02040502050405020303" pitchFamily="18" charset="0"/>
              </a:rPr>
            </a:br>
            <a:r>
              <a:rPr lang="en-US" altLang="en-US" sz="2300" smtClean="0">
                <a:solidFill>
                  <a:srgbClr val="4F6228"/>
                </a:solidFill>
                <a:latin typeface="Georgia" panose="02040502050405020303" pitchFamily="18" charset="0"/>
              </a:rPr>
              <a:t>Thank You  &amp; Follow Up</a:t>
            </a:r>
            <a:br>
              <a:rPr lang="en-US" altLang="en-US" sz="2300" smtClean="0">
                <a:solidFill>
                  <a:srgbClr val="4F6228"/>
                </a:solidFill>
                <a:latin typeface="Georgia" panose="02040502050405020303" pitchFamily="18" charset="0"/>
              </a:rPr>
            </a:br>
            <a:r>
              <a:rPr lang="en-US" altLang="en-US" sz="2600" smtClean="0">
                <a:latin typeface="Georgia" panose="02040502050405020303" pitchFamily="18" charset="0"/>
              </a:rPr>
              <a:t/>
            </a:r>
            <a:br>
              <a:rPr lang="en-US" altLang="en-US" sz="2600" smtClean="0">
                <a:latin typeface="Georgia" panose="02040502050405020303" pitchFamily="18" charset="0"/>
              </a:rPr>
            </a:br>
            <a:endParaRPr lang="en-US" altLang="en-US" sz="2600" smtClean="0">
              <a:latin typeface="Didot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914400" y="1219200"/>
            <a:ext cx="7094538" cy="617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endParaRPr lang="en-US" altLang="es-ES">
              <a:solidFill>
                <a:srgbClr val="7F7F7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CA" altLang="es-ES" sz="2000">
                <a:solidFill>
                  <a:srgbClr val="7F7F7F"/>
                </a:solidFill>
                <a:latin typeface="Georgia" panose="02040502050405020303" pitchFamily="18" charset="0"/>
              </a:rPr>
              <a:t>We are a Eucharistic People: We give thanks!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endParaRPr lang="en-CA" altLang="es-ES" sz="2000">
              <a:solidFill>
                <a:srgbClr val="7F7F7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CA" altLang="es-ES" sz="2000">
                <a:solidFill>
                  <a:srgbClr val="7F7F7F"/>
                </a:solidFill>
                <a:latin typeface="Georgia" panose="02040502050405020303" pitchFamily="18" charset="0"/>
              </a:rPr>
              <a:t>Personal Handwritten Notes from Rector/Vicar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CA" altLang="es-ES" sz="2000">
              <a:solidFill>
                <a:srgbClr val="7F7F7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CA" altLang="es-ES" sz="2000">
                <a:solidFill>
                  <a:srgbClr val="7F7F7F"/>
                </a:solidFill>
                <a:latin typeface="Georgia" panose="02040502050405020303" pitchFamily="18" charset="0"/>
              </a:rPr>
              <a:t>Thank You Letter from Stewardship Chairs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CA" altLang="es-ES" sz="2000">
              <a:solidFill>
                <a:srgbClr val="7F7F7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CA" altLang="es-ES" sz="2000">
                <a:solidFill>
                  <a:srgbClr val="7F7F7F"/>
                </a:solidFill>
                <a:latin typeface="Georgia" panose="02040502050405020303" pitchFamily="18" charset="0"/>
              </a:rPr>
              <a:t>Phone Calls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CA" altLang="es-ES" sz="2000">
              <a:solidFill>
                <a:srgbClr val="7F7F7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CA" altLang="es-ES" sz="2000">
                <a:solidFill>
                  <a:srgbClr val="7F7F7F"/>
                </a:solidFill>
                <a:latin typeface="Georgia" panose="02040502050405020303" pitchFamily="18" charset="0"/>
              </a:rPr>
              <a:t>Quarterly Statements of Giving: Opportunity to give thanks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endParaRPr lang="en-CA" altLang="es-ES" sz="2000">
              <a:solidFill>
                <a:srgbClr val="7F7F7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CA" altLang="es-ES" sz="2000">
                <a:solidFill>
                  <a:srgbClr val="7F7F7F"/>
                </a:solidFill>
                <a:latin typeface="Georgia" panose="02040502050405020303" pitchFamily="18" charset="0"/>
              </a:rPr>
              <a:t>    Express Gratitude year-round</a:t>
            </a:r>
          </a:p>
          <a:p>
            <a:pPr eaLnBrk="1" hangingPunct="1">
              <a:lnSpc>
                <a:spcPct val="80000"/>
              </a:lnSpc>
            </a:pPr>
            <a:endParaRPr lang="en-CA" altLang="es-ES" sz="2000">
              <a:solidFill>
                <a:srgbClr val="7F7F7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CA" altLang="es-ES" sz="2000">
                <a:solidFill>
                  <a:srgbClr val="7F7F7F"/>
                </a:solidFill>
                <a:latin typeface="Georgia" panose="02040502050405020303" pitchFamily="18" charset="0"/>
              </a:rPr>
              <a:t>Monthly Phone Calls/Emails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CA" altLang="es-ES" sz="2000">
              <a:solidFill>
                <a:srgbClr val="7F7F7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CA" altLang="es-ES" sz="2000">
                <a:solidFill>
                  <a:srgbClr val="7F7F7F"/>
                </a:solidFill>
                <a:latin typeface="Georgia" panose="02040502050405020303" pitchFamily="18" charset="0"/>
              </a:rPr>
              <a:t>Affirmation of Ministries</a:t>
            </a:r>
          </a:p>
          <a:p>
            <a:pPr eaLnBrk="1" hangingPunct="1"/>
            <a:endParaRPr lang="en-US" altLang="es-ES" sz="2000"/>
          </a:p>
          <a:p>
            <a:pPr eaLnBrk="1" hangingPunct="1">
              <a:buFontTx/>
              <a:buChar char="•"/>
            </a:pPr>
            <a:endParaRPr lang="en-US" altLang="es-ES" sz="2000">
              <a:latin typeface="Georgia" panose="02040502050405020303" pitchFamily="18" charset="0"/>
            </a:endParaRPr>
          </a:p>
          <a:p>
            <a:pPr eaLnBrk="1" hangingPunct="1">
              <a:buFontTx/>
              <a:buChar char="•"/>
            </a:pPr>
            <a:endParaRPr lang="en-US" altLang="es-ES">
              <a:latin typeface="Georgia" panose="02040502050405020303" pitchFamily="18" charset="0"/>
            </a:endParaRPr>
          </a:p>
          <a:p>
            <a:pPr eaLnBrk="1" hangingPunct="1">
              <a:buFontTx/>
              <a:buChar char="•"/>
            </a:pPr>
            <a:endParaRPr lang="en-US" altLang="es-ES">
              <a:latin typeface="Georgia" panose="02040502050405020303" pitchFamily="18" charset="0"/>
            </a:endParaRPr>
          </a:p>
          <a:p>
            <a:pPr eaLnBrk="1" hangingPunct="1">
              <a:buFontTx/>
              <a:buAutoNum type="arabicPeriod" startAt="2"/>
            </a:pPr>
            <a:endParaRPr lang="en-US" altLang="es-ES">
              <a:latin typeface="Georgia" panose="02040502050405020303" pitchFamily="18" charset="0"/>
            </a:endParaRPr>
          </a:p>
          <a:p>
            <a:pPr lvl="1" eaLnBrk="1" hangingPunct="1">
              <a:spcBef>
                <a:spcPct val="50000"/>
              </a:spcBef>
            </a:pPr>
            <a:endParaRPr lang="en-US" altLang="es-ES"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850900" y="504825"/>
            <a:ext cx="7432675" cy="9128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300" smtClean="0"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latin typeface="Georgia" panose="02040502050405020303" pitchFamily="18" charset="0"/>
              </a:rPr>
            </a:br>
            <a:r>
              <a:rPr lang="en-US" altLang="en-US" sz="2300" smtClean="0"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latin typeface="Georgia" panose="02040502050405020303" pitchFamily="18" charset="0"/>
              </a:rPr>
            </a:br>
            <a:r>
              <a:rPr lang="en-US" altLang="en-US" sz="2300" smtClean="0"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latin typeface="Georgia" panose="02040502050405020303" pitchFamily="18" charset="0"/>
              </a:rPr>
            </a:br>
            <a:r>
              <a:rPr lang="en-US" altLang="en-US" sz="2300" smtClean="0"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latin typeface="Georgia" panose="02040502050405020303" pitchFamily="18" charset="0"/>
              </a:rPr>
            </a:br>
            <a:r>
              <a:rPr lang="en-US" altLang="en-US" sz="2300" smtClean="0"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latin typeface="Georgia" panose="02040502050405020303" pitchFamily="18" charset="0"/>
              </a:rPr>
            </a:br>
            <a:r>
              <a:rPr lang="en-US" altLang="en-US" sz="2300" smtClean="0"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latin typeface="Georgia" panose="02040502050405020303" pitchFamily="18" charset="0"/>
              </a:rPr>
            </a:br>
            <a:r>
              <a:rPr lang="en-US" altLang="en-US" sz="2300" smtClean="0"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latin typeface="Georgia" panose="02040502050405020303" pitchFamily="18" charset="0"/>
              </a:rPr>
            </a:br>
            <a:r>
              <a:rPr lang="en-US" altLang="en-US" sz="2300" smtClean="0"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latin typeface="Georgia" panose="02040502050405020303" pitchFamily="18" charset="0"/>
              </a:rPr>
            </a:br>
            <a:r>
              <a:rPr lang="en-US" altLang="en-US" sz="2300" smtClean="0"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latin typeface="Georgia" panose="02040502050405020303" pitchFamily="18" charset="0"/>
              </a:rPr>
            </a:br>
            <a:r>
              <a:rPr lang="en-US" altLang="en-US" sz="2300" smtClean="0"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latin typeface="Georgia" panose="02040502050405020303" pitchFamily="18" charset="0"/>
              </a:rPr>
            </a:br>
            <a:r>
              <a:rPr lang="en-US" altLang="en-US" sz="2300" smtClean="0"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latin typeface="Georgia" panose="02040502050405020303" pitchFamily="18" charset="0"/>
              </a:rPr>
            </a:br>
            <a:r>
              <a:rPr lang="en-US" altLang="en-US" sz="2300" smtClean="0">
                <a:solidFill>
                  <a:srgbClr val="4F6228"/>
                </a:solidFill>
                <a:latin typeface="Georgia" panose="02040502050405020303" pitchFamily="18" charset="0"/>
              </a:rPr>
              <a:t>Questions?</a:t>
            </a:r>
            <a:r>
              <a:rPr lang="en-US" altLang="en-US" sz="2300" smtClean="0"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latin typeface="Georgia" panose="02040502050405020303" pitchFamily="18" charset="0"/>
              </a:rPr>
            </a:br>
            <a:r>
              <a:rPr lang="en-US" altLang="en-US" sz="2600" smtClean="0">
                <a:latin typeface="Georgia" panose="02040502050405020303" pitchFamily="18" charset="0"/>
              </a:rPr>
              <a:t/>
            </a:r>
            <a:br>
              <a:rPr lang="en-US" altLang="en-US" sz="2600" smtClean="0">
                <a:latin typeface="Georgia" panose="02040502050405020303" pitchFamily="18" charset="0"/>
              </a:rPr>
            </a:br>
            <a:endParaRPr lang="en-US" altLang="en-US" sz="2600" smtClean="0">
              <a:latin typeface="Dido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850900" y="504825"/>
            <a:ext cx="7432675" cy="912813"/>
          </a:xfrm>
        </p:spPr>
        <p:txBody>
          <a:bodyPr/>
          <a:lstStyle/>
          <a:p>
            <a:r>
              <a:rPr lang="en-US" altLang="en-US" smtClean="0">
                <a:latin typeface="Georgia" panose="02040502050405020303" pitchFamily="18" charset="0"/>
              </a:rPr>
              <a:t>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900" y="1338263"/>
            <a:ext cx="7432675" cy="4214812"/>
          </a:xfrm>
        </p:spPr>
        <p:txBody>
          <a:bodyPr/>
          <a:lstStyle/>
          <a:p>
            <a:r>
              <a:rPr lang="en-US" altLang="es-ES" sz="2400" smtClean="0">
                <a:latin typeface="Georgia" panose="02040502050405020303" pitchFamily="18" charset="0"/>
                <a:cs typeface="Arial" panose="020B0604020202020204" pitchFamily="34" charset="0"/>
              </a:rPr>
              <a:t>Weave in the concept of stewardship on monthly basis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altLang="es-ES" sz="2400" smtClean="0">
                <a:latin typeface="Georgia" panose="02040502050405020303" pitchFamily="18" charset="0"/>
                <a:cs typeface="Arial" panose="020B0604020202020204" pitchFamily="34" charset="0"/>
              </a:rPr>
              <a:t>- Start with annual meeting</a:t>
            </a:r>
          </a:p>
          <a:p>
            <a:pPr lvl="2"/>
            <a:r>
              <a:rPr lang="en-US" altLang="es-ES" sz="2000" smtClean="0">
                <a:latin typeface="Georgia" panose="02040502050405020303" pitchFamily="18" charset="0"/>
                <a:cs typeface="Arial" panose="020B0604020202020204" pitchFamily="34" charset="0"/>
              </a:rPr>
              <a:t>You are already talking about money.</a:t>
            </a:r>
          </a:p>
          <a:p>
            <a:pPr lvl="2"/>
            <a:r>
              <a:rPr lang="en-US" altLang="es-ES" sz="2000" smtClean="0">
                <a:latin typeface="Georgia" panose="02040502050405020303" pitchFamily="18" charset="0"/>
                <a:cs typeface="Arial" panose="020B0604020202020204" pitchFamily="34" charset="0"/>
              </a:rPr>
              <a:t>Make sure the time is convenient to everyone.</a:t>
            </a:r>
          </a:p>
          <a:p>
            <a:pPr lvl="2"/>
            <a:r>
              <a:rPr lang="en-US" altLang="es-ES" sz="2000" smtClean="0">
                <a:latin typeface="Georgia" panose="02040502050405020303" pitchFamily="18" charset="0"/>
                <a:cs typeface="Arial" panose="020B0604020202020204" pitchFamily="34" charset="0"/>
              </a:rPr>
              <a:t>Have childcare for children 0-12.</a:t>
            </a:r>
          </a:p>
          <a:p>
            <a:pPr lvl="2"/>
            <a:r>
              <a:rPr lang="en-US" altLang="es-ES" sz="2000" smtClean="0">
                <a:latin typeface="Georgia" panose="02040502050405020303" pitchFamily="18" charset="0"/>
                <a:cs typeface="Arial" panose="020B0604020202020204" pitchFamily="34" charset="0"/>
              </a:rPr>
              <a:t>Balance number/budget reporting with program details &amp; photos</a:t>
            </a:r>
          </a:p>
          <a:p>
            <a:pPr marL="457200" lvl="1" indent="0"/>
            <a:r>
              <a:rPr lang="en-US" altLang="es-ES" sz="2400" smtClean="0">
                <a:latin typeface="Georgia" panose="02040502050405020303" pitchFamily="18" charset="0"/>
                <a:cs typeface="Arial" panose="020B0604020202020204" pitchFamily="34" charset="0"/>
              </a:rPr>
              <a:t>Consider running a list of names, for those who pledge, as a thank-you </a:t>
            </a:r>
          </a:p>
          <a:p>
            <a:pPr lvl="2"/>
            <a:r>
              <a:rPr lang="en-US" altLang="es-ES" sz="2000" smtClean="0">
                <a:latin typeface="Georgia" panose="02040502050405020303" pitchFamily="18" charset="0"/>
                <a:cs typeface="Arial" panose="020B0604020202020204" pitchFamily="34" charset="0"/>
              </a:rPr>
              <a:t>Incorporate opt-out on pledge card</a:t>
            </a:r>
          </a:p>
          <a:p>
            <a:pPr lvl="2"/>
            <a:endParaRPr lang="en-US" altLang="es-ES" sz="2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ontent Placeholder 2"/>
          <p:cNvSpPr>
            <a:spLocks noGrp="1"/>
          </p:cNvSpPr>
          <p:nvPr>
            <p:ph idx="1"/>
          </p:nvPr>
        </p:nvSpPr>
        <p:spPr>
          <a:xfrm>
            <a:off x="850900" y="436563"/>
            <a:ext cx="7432675" cy="5116512"/>
          </a:xfrm>
        </p:spPr>
        <p:txBody>
          <a:bodyPr/>
          <a:lstStyle/>
          <a:p>
            <a:r>
              <a:rPr lang="en-US" altLang="en-US" smtClean="0">
                <a:latin typeface="Georgia" panose="02040502050405020303" pitchFamily="18" charset="0"/>
                <a:cs typeface="Arial" panose="020B0604020202020204" pitchFamily="34" charset="0"/>
              </a:rPr>
              <a:t>How often are you mailing statements?</a:t>
            </a:r>
          </a:p>
          <a:p>
            <a:pPr lvl="1"/>
            <a:r>
              <a:rPr lang="en-US" altLang="en-US" smtClean="0">
                <a:latin typeface="Georgia" panose="02040502050405020303" pitchFamily="18" charset="0"/>
                <a:cs typeface="Arial" panose="020B0604020202020204" pitchFamily="34" charset="0"/>
              </a:rPr>
              <a:t>…. and to whom?   </a:t>
            </a:r>
          </a:p>
          <a:p>
            <a:pPr lvl="1"/>
            <a:r>
              <a:rPr lang="en-US" altLang="en-US" smtClean="0">
                <a:latin typeface="Georgia" panose="02040502050405020303" pitchFamily="18" charset="0"/>
                <a:cs typeface="Arial" panose="020B0604020202020204" pitchFamily="34" charset="0"/>
              </a:rPr>
              <a:t>…. and at what time of year?  …. at what intervals?      </a:t>
            </a:r>
          </a:p>
          <a:p>
            <a:pPr lvl="1"/>
            <a:r>
              <a:rPr lang="en-US" altLang="en-US" smtClean="0">
                <a:latin typeface="Georgia" panose="02040502050405020303" pitchFamily="18" charset="0"/>
                <a:cs typeface="Arial" panose="020B0604020202020204" pitchFamily="34" charset="0"/>
              </a:rPr>
              <a:t>Use this mailing as a time to highlight what money is being used for i.e. increased VBS numbers or new Outreach projects or even a simple, mid-year, “thank-you” from the Rector for one’s presence in the parish</a:t>
            </a:r>
          </a:p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Content Placeholder 2"/>
          <p:cNvSpPr>
            <a:spLocks noGrp="1"/>
          </p:cNvSpPr>
          <p:nvPr>
            <p:ph idx="1"/>
          </p:nvPr>
        </p:nvSpPr>
        <p:spPr>
          <a:xfrm>
            <a:off x="850900" y="450850"/>
            <a:ext cx="7432675" cy="4960938"/>
          </a:xfrm>
        </p:spPr>
        <p:txBody>
          <a:bodyPr/>
          <a:lstStyle/>
          <a:p>
            <a:r>
              <a:rPr lang="en-US" altLang="en-US" sz="2800" smtClean="0">
                <a:latin typeface="Georgia" panose="02040502050405020303" pitchFamily="18" charset="0"/>
                <a:cs typeface="Arial" panose="020B0604020202020204" pitchFamily="34" charset="0"/>
              </a:rPr>
              <a:t>Online Presence &amp; Stewardship</a:t>
            </a:r>
          </a:p>
          <a:p>
            <a:pPr lvl="1"/>
            <a:r>
              <a:rPr lang="en-US" altLang="en-US" sz="2400" smtClean="0">
                <a:latin typeface="Georgia" panose="02040502050405020303" pitchFamily="18" charset="0"/>
                <a:cs typeface="Arial" panose="020B0604020202020204" pitchFamily="34" charset="0"/>
              </a:rPr>
              <a:t>Is the term Giving or Stewardship on your web site’s homepage?  How many clicks does it take to find a “mention?”  Are there enough details there to make various types of gifts?  </a:t>
            </a:r>
          </a:p>
          <a:p>
            <a:pPr lvl="1"/>
            <a:r>
              <a:rPr lang="en-US" altLang="en-US" sz="2400" smtClean="0">
                <a:latin typeface="Georgia" panose="02040502050405020303" pitchFamily="18" charset="0"/>
                <a:cs typeface="Arial" panose="020B0604020202020204" pitchFamily="34" charset="0"/>
              </a:rPr>
              <a:t> Can one use a credit or debit card to make a gift to the church?</a:t>
            </a:r>
          </a:p>
          <a:p>
            <a:pPr lvl="2"/>
            <a:r>
              <a:rPr lang="en-US" altLang="en-US" sz="1800" smtClean="0">
                <a:latin typeface="Georgia" panose="02040502050405020303" pitchFamily="18" charset="0"/>
                <a:cs typeface="Arial" panose="020B0604020202020204" pitchFamily="34" charset="0"/>
              </a:rPr>
              <a:t> Start now with making a plan to adopt this </a:t>
            </a:r>
          </a:p>
          <a:p>
            <a:pPr lvl="2"/>
            <a:r>
              <a:rPr lang="en-US" altLang="en-US" sz="1800" smtClean="0">
                <a:latin typeface="Georgia" panose="02040502050405020303" pitchFamily="18" charset="0"/>
                <a:cs typeface="Arial" panose="020B0604020202020204" pitchFamily="34" charset="0"/>
              </a:rPr>
              <a:t> Second best option, offer &amp; market automatic bank drafts</a:t>
            </a:r>
          </a:p>
          <a:p>
            <a:pPr lvl="1"/>
            <a:r>
              <a:rPr lang="en-US" altLang="en-US" sz="2400" smtClean="0">
                <a:latin typeface="Georgia" panose="02040502050405020303" pitchFamily="18" charset="0"/>
                <a:cs typeface="Arial" panose="020B0604020202020204" pitchFamily="34" charset="0"/>
              </a:rPr>
              <a:t> Can one make a pledge online?  </a:t>
            </a:r>
          </a:p>
          <a:p>
            <a:pPr lvl="2"/>
            <a:r>
              <a:rPr lang="en-US" altLang="en-US" sz="1800" smtClean="0">
                <a:latin typeface="Georgia" panose="02040502050405020303" pitchFamily="18" charset="0"/>
                <a:cs typeface="Arial" panose="020B0604020202020204" pitchFamily="34" charset="0"/>
              </a:rPr>
              <a:t>Follow-up to annual appeal</a:t>
            </a:r>
          </a:p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850900" y="504825"/>
            <a:ext cx="7432675" cy="912813"/>
          </a:xfrm>
        </p:spPr>
        <p:txBody>
          <a:bodyPr/>
          <a:lstStyle/>
          <a:p>
            <a:endParaRPr lang="en-US" altLang="en-US" smtClean="0">
              <a:latin typeface="Didot" charset="0"/>
            </a:endParaRP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850900" y="450850"/>
            <a:ext cx="7432675" cy="4960938"/>
          </a:xfrm>
        </p:spPr>
        <p:txBody>
          <a:bodyPr/>
          <a:lstStyle/>
          <a:p>
            <a:r>
              <a:rPr lang="en-US" altLang="en-US" smtClean="0">
                <a:latin typeface="Georgia" panose="02040502050405020303" pitchFamily="18" charset="0"/>
                <a:cs typeface="Arial" panose="020B0604020202020204" pitchFamily="34" charset="0"/>
              </a:rPr>
              <a:t>Planned Gifts &amp; Stocks	</a:t>
            </a:r>
          </a:p>
          <a:p>
            <a:pPr lvl="1"/>
            <a:r>
              <a:rPr lang="en-US" altLang="en-US" smtClean="0">
                <a:latin typeface="Georgia" panose="02040502050405020303" pitchFamily="18" charset="0"/>
                <a:cs typeface="Arial" panose="020B0604020202020204" pitchFamily="34" charset="0"/>
              </a:rPr>
              <a:t>Begin mentioning the concept of leaving a bequest to the church in one’s will in bulletin, newsletter, and website.      </a:t>
            </a:r>
          </a:p>
          <a:p>
            <a:pPr lvl="2"/>
            <a:r>
              <a:rPr lang="en-US" altLang="en-US" smtClean="0">
                <a:latin typeface="Georgia" panose="02040502050405020303" pitchFamily="18" charset="0"/>
                <a:cs typeface="Arial" panose="020B0604020202020204" pitchFamily="34" charset="0"/>
              </a:rPr>
              <a:t>All Saints’ Day or New Year’s or after Easter</a:t>
            </a:r>
          </a:p>
          <a:p>
            <a:pPr lvl="2"/>
            <a:r>
              <a:rPr lang="en-US" altLang="en-US" smtClean="0">
                <a:latin typeface="Georgia" panose="02040502050405020303" pitchFamily="18" charset="0"/>
                <a:cs typeface="Arial" panose="020B0604020202020204" pitchFamily="34" charset="0"/>
              </a:rPr>
              <a:t>Simple one-liners like “Is God’s will in yours?”</a:t>
            </a:r>
          </a:p>
          <a:p>
            <a:pPr lvl="2"/>
            <a:r>
              <a:rPr lang="en-US" altLang="en-US" smtClean="0">
                <a:latin typeface="Georgia" panose="02040502050405020303" pitchFamily="18" charset="0"/>
                <a:cs typeface="Arial" panose="020B0604020202020204" pitchFamily="34" charset="0"/>
              </a:rPr>
              <a:t>Pg. 445 of BCP</a:t>
            </a:r>
          </a:p>
          <a:p>
            <a:pPr lvl="1"/>
            <a:r>
              <a:rPr lang="en-US" altLang="en-US" smtClean="0">
                <a:latin typeface="Georgia" panose="02040502050405020303" pitchFamily="18" charset="0"/>
                <a:cs typeface="Arial" panose="020B0604020202020204" pitchFamily="34" charset="0"/>
              </a:rPr>
              <a:t>Are you set-up to receive gifts of stock?  </a:t>
            </a:r>
          </a:p>
          <a:p>
            <a:pPr lvl="2"/>
            <a:r>
              <a:rPr lang="en-US" altLang="en-US" smtClean="0">
                <a:latin typeface="Georgia" panose="02040502050405020303" pitchFamily="18" charset="0"/>
                <a:cs typeface="Arial" panose="020B0604020202020204" pitchFamily="34" charset="0"/>
              </a:rPr>
              <a:t>Promote on pledge card, web site &amp; in December</a:t>
            </a:r>
          </a:p>
          <a:p>
            <a:pPr lvl="2"/>
            <a:endParaRPr lang="en-US" altLang="en-US" smtClean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850900" y="504825"/>
            <a:ext cx="7432675" cy="912813"/>
          </a:xfrm>
        </p:spPr>
        <p:txBody>
          <a:bodyPr/>
          <a:lstStyle/>
          <a:p>
            <a:r>
              <a:rPr lang="en-US" altLang="en-US" smtClean="0">
                <a:latin typeface="Georgia" panose="02040502050405020303" pitchFamily="18" charset="0"/>
              </a:rPr>
              <a:t>Agenda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890588" y="1733550"/>
            <a:ext cx="7432675" cy="3663950"/>
          </a:xfrm>
        </p:spPr>
        <p:txBody>
          <a:bodyPr/>
          <a:lstStyle/>
          <a:p>
            <a:r>
              <a:rPr lang="en-US" altLang="en-US" sz="2800" smtClean="0">
                <a:latin typeface="Georgia" panose="02040502050405020303" pitchFamily="18" charset="0"/>
                <a:cs typeface="Arial" panose="020B0604020202020204" pitchFamily="34" charset="0"/>
              </a:rPr>
              <a:t>What is TENS</a:t>
            </a:r>
          </a:p>
          <a:p>
            <a:r>
              <a:rPr lang="en-US" altLang="en-US" sz="2800" smtClean="0">
                <a:latin typeface="Georgia" panose="02040502050405020303" pitchFamily="18" charset="0"/>
                <a:cs typeface="Arial" panose="020B0604020202020204" pitchFamily="34" charset="0"/>
              </a:rPr>
              <a:t>How to use TENS resources to conduct a stewardship campaign</a:t>
            </a:r>
          </a:p>
          <a:p>
            <a:r>
              <a:rPr lang="en-US" altLang="en-US" sz="2800" smtClean="0">
                <a:latin typeface="Georgia" panose="02040502050405020303" pitchFamily="18" charset="0"/>
                <a:cs typeface="Arial" panose="020B0604020202020204" pitchFamily="34" charset="0"/>
              </a:rPr>
              <a:t>Best practices for stewardship</a:t>
            </a:r>
          </a:p>
          <a:p>
            <a:r>
              <a:rPr lang="en-US" altLang="en-US" sz="2800" smtClean="0">
                <a:latin typeface="Georgia" panose="02040502050405020303" pitchFamily="18" charset="0"/>
                <a:cs typeface="Arial" panose="020B0604020202020204" pitchFamily="34" charset="0"/>
              </a:rPr>
              <a:t>Questions and Answers</a:t>
            </a:r>
          </a:p>
          <a:p>
            <a:r>
              <a:rPr lang="en-US" altLang="en-US" sz="2800" smtClean="0">
                <a:latin typeface="Georgia" panose="02040502050405020303" pitchFamily="18" charset="0"/>
                <a:cs typeface="Arial" panose="020B0604020202020204" pitchFamily="34" charset="0"/>
              </a:rPr>
              <a:t>Development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850900" y="533400"/>
            <a:ext cx="7397750" cy="9906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sz="2300" smtClean="0"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latin typeface="Georgia" panose="02040502050405020303" pitchFamily="18" charset="0"/>
              </a:rPr>
            </a:br>
            <a:r>
              <a:rPr lang="en-US" altLang="en-US" sz="2300" smtClean="0"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latin typeface="Georgia" panose="02040502050405020303" pitchFamily="18" charset="0"/>
              </a:rPr>
            </a:br>
            <a:r>
              <a:rPr lang="en-US" altLang="en-US" sz="2300" smtClean="0"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latin typeface="Georgia" panose="02040502050405020303" pitchFamily="18" charset="0"/>
              </a:rPr>
            </a:br>
            <a:r>
              <a:rPr lang="en-US" altLang="en-US" sz="2300" smtClean="0"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latin typeface="Georgia" panose="02040502050405020303" pitchFamily="18" charset="0"/>
              </a:rPr>
            </a:br>
            <a:r>
              <a:rPr lang="en-US" altLang="en-US" sz="2300" smtClean="0"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latin typeface="Georgia" panose="02040502050405020303" pitchFamily="18" charset="0"/>
              </a:rPr>
            </a:br>
            <a:r>
              <a:rPr lang="en-US" altLang="en-US" sz="2600" smtClean="0">
                <a:solidFill>
                  <a:srgbClr val="4F6228"/>
                </a:solidFill>
                <a:latin typeface="Georgia" panose="02040502050405020303" pitchFamily="18" charset="0"/>
              </a:rPr>
              <a:t>Recommended Reading</a:t>
            </a:r>
            <a:r>
              <a:rPr lang="en-US" altLang="en-US" sz="2300" smtClean="0"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latin typeface="Georgia" panose="02040502050405020303" pitchFamily="18" charset="0"/>
              </a:rPr>
            </a:br>
            <a:r>
              <a:rPr lang="en-US" altLang="en-US" sz="2600" smtClean="0">
                <a:latin typeface="Didot" charset="0"/>
              </a:rPr>
              <a:t/>
            </a:r>
            <a:br>
              <a:rPr lang="en-US" altLang="en-US" sz="2600" smtClean="0">
                <a:latin typeface="Didot" charset="0"/>
              </a:rPr>
            </a:br>
            <a:r>
              <a:rPr lang="en-US" altLang="en-US" sz="1600" smtClean="0">
                <a:latin typeface="Didot" charset="0"/>
              </a:rPr>
              <a:t/>
            </a:r>
            <a:br>
              <a:rPr lang="en-US" altLang="en-US" sz="1600" smtClean="0">
                <a:latin typeface="Didot" charset="0"/>
              </a:rPr>
            </a:br>
            <a:r>
              <a:rPr lang="en-US" altLang="en-US" sz="2600" smtClean="0">
                <a:latin typeface="Didot" charset="0"/>
              </a:rPr>
              <a:t/>
            </a:r>
            <a:br>
              <a:rPr lang="en-US" altLang="en-US" sz="2600" smtClean="0">
                <a:latin typeface="Didot" charset="0"/>
              </a:rPr>
            </a:br>
            <a:r>
              <a:rPr lang="en-US" altLang="en-US" sz="2600" smtClean="0">
                <a:latin typeface="Georgia" panose="02040502050405020303" pitchFamily="18" charset="0"/>
              </a:rPr>
              <a:t/>
            </a:r>
            <a:br>
              <a:rPr lang="en-US" altLang="en-US" sz="2600" smtClean="0">
                <a:latin typeface="Georgia" panose="02040502050405020303" pitchFamily="18" charset="0"/>
              </a:rPr>
            </a:br>
            <a:endParaRPr lang="en-US" altLang="en-US" sz="2600" smtClean="0">
              <a:latin typeface="Didot" charset="0"/>
            </a:endParaRPr>
          </a:p>
        </p:txBody>
      </p:sp>
      <p:sp>
        <p:nvSpPr>
          <p:cNvPr id="55299" name="Rectangle 7"/>
          <p:cNvSpPr>
            <a:spLocks noChangeArrowheads="1"/>
          </p:cNvSpPr>
          <p:nvPr/>
        </p:nvSpPr>
        <p:spPr bwMode="auto">
          <a:xfrm>
            <a:off x="933450" y="1638300"/>
            <a:ext cx="7075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914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1"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Georgia" panose="02040502050405020303" pitchFamily="18" charset="0"/>
            </a:endParaRPr>
          </a:p>
        </p:txBody>
      </p:sp>
      <p:sp>
        <p:nvSpPr>
          <p:cNvPr id="57350" name="TextBox 2"/>
          <p:cNvSpPr txBox="1">
            <a:spLocks noChangeArrowheads="1"/>
          </p:cNvSpPr>
          <p:nvPr/>
        </p:nvSpPr>
        <p:spPr bwMode="auto">
          <a:xfrm>
            <a:off x="1173163" y="4406900"/>
            <a:ext cx="6835775" cy="14779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800" u="sng">
                <a:latin typeface="Georgia" panose="02040502050405020303" pitchFamily="18" charset="0"/>
              </a:rPr>
              <a:t>Bounty: Ten Ways to Increase Giving at Your Church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800">
                <a:latin typeface="Georgia" panose="02040502050405020303" pitchFamily="18" charset="0"/>
              </a:rPr>
              <a:t>by Scott McKenzie and Kristine Miller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1800">
              <a:latin typeface="Georgia" panose="02040502050405020303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1800">
              <a:solidFill>
                <a:srgbClr val="7F7F7F"/>
              </a:solidFill>
              <a:latin typeface="Georgia" panose="02040502050405020303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800">
                <a:solidFill>
                  <a:srgbClr val="7F7F7F"/>
                </a:solidFill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57351" name="TextBox 4"/>
          <p:cNvSpPr txBox="1">
            <a:spLocks noChangeArrowheads="1"/>
          </p:cNvSpPr>
          <p:nvPr/>
        </p:nvSpPr>
        <p:spPr bwMode="auto">
          <a:xfrm>
            <a:off x="1173163" y="5076825"/>
            <a:ext cx="6367462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u="sng" dirty="0" smtClean="0">
                <a:latin typeface="Georgia"/>
                <a:ea typeface="+mn-ea"/>
                <a:cs typeface="Georgia"/>
              </a:rPr>
              <a:t>Fearless Church Fundraising</a:t>
            </a:r>
            <a:r>
              <a:rPr lang="en-US" dirty="0" smtClean="0">
                <a:latin typeface="Georgia"/>
                <a:ea typeface="+mn-ea"/>
                <a:cs typeface="Georgia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Georgia"/>
                <a:ea typeface="+mn-ea"/>
                <a:cs typeface="Georgia"/>
              </a:rPr>
              <a:t>by Charles La Fond</a:t>
            </a:r>
          </a:p>
        </p:txBody>
      </p:sp>
      <p:pic>
        <p:nvPicPr>
          <p:cNvPr id="5530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1466850"/>
            <a:ext cx="2898775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3" y="1466850"/>
            <a:ext cx="1933575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mtClean="0">
                <a:latin typeface="Georgia" panose="02040502050405020303" pitchFamily="18" charset="0"/>
              </a:rPr>
              <a:t>Development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altLang="es-ES" smtClean="0">
              <a:solidFill>
                <a:srgbClr val="77933C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0900" y="504825"/>
            <a:ext cx="7432675" cy="912813"/>
          </a:xfrm>
        </p:spPr>
        <p:txBody>
          <a:bodyPr>
            <a:normAutofit fontScale="90000"/>
          </a:bodyPr>
          <a:lstStyle/>
          <a:p>
            <a:r>
              <a:rPr lang="en-US" altLang="es-ES" sz="3200" smtClean="0">
                <a:latin typeface="Georgia" panose="02040502050405020303" pitchFamily="18" charset="0"/>
              </a:rPr>
              <a:t>Budget Data</a:t>
            </a:r>
            <a:r>
              <a:rPr lang="en-US" altLang="es-ES" sz="3200" smtClean="0">
                <a:latin typeface="Didot" charset="0"/>
              </a:rPr>
              <a:t/>
            </a:r>
            <a:br>
              <a:rPr lang="en-US" altLang="es-ES" sz="3200" smtClean="0">
                <a:latin typeface="Didot" charset="0"/>
              </a:rPr>
            </a:br>
            <a:endParaRPr lang="en-US" altLang="es-ES" sz="3200" smtClean="0">
              <a:latin typeface="Didot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50900" y="1179513"/>
            <a:ext cx="7432675" cy="4232275"/>
          </a:xfrm>
        </p:spPr>
        <p:txBody>
          <a:bodyPr/>
          <a:lstStyle/>
          <a:p>
            <a:r>
              <a:rPr lang="en-US" altLang="es-ES">
                <a:latin typeface="Georgia" panose="02040502050405020303" pitchFamily="18" charset="0"/>
                <a:cs typeface="Arial" panose="020B0604020202020204" pitchFamily="34" charset="0"/>
              </a:rPr>
              <a:t>2013 budget receipts from parishes and missions $251.625.29</a:t>
            </a:r>
          </a:p>
          <a:p>
            <a:r>
              <a:rPr lang="en-US" altLang="es-ES">
                <a:latin typeface="Georgia" panose="02040502050405020303" pitchFamily="18" charset="0"/>
                <a:cs typeface="Arial" panose="020B0604020202020204" pitchFamily="34" charset="0"/>
              </a:rPr>
              <a:t>2013 budget expenses for Mar 1- Dec $483,988.00</a:t>
            </a:r>
          </a:p>
          <a:p>
            <a:r>
              <a:rPr lang="en-US" altLang="es-ES">
                <a:latin typeface="Georgia" panose="02040502050405020303" pitchFamily="18" charset="0"/>
                <a:cs typeface="Arial" panose="020B0604020202020204" pitchFamily="34" charset="0"/>
              </a:rPr>
              <a:t>2014 budget anticipate receipts from parishes and missions $344,295.00</a:t>
            </a:r>
          </a:p>
          <a:p>
            <a:r>
              <a:rPr lang="en-US" altLang="es-ES">
                <a:latin typeface="Georgia" panose="02040502050405020303" pitchFamily="18" charset="0"/>
                <a:cs typeface="Arial" panose="020B0604020202020204" pitchFamily="34" charset="0"/>
              </a:rPr>
              <a:t>2014 budget anticipate expenses $400,050.00</a:t>
            </a:r>
          </a:p>
          <a:p>
            <a:pPr>
              <a:buFont typeface="Arial" panose="020B0604020202020204" pitchFamily="34" charset="0"/>
              <a:buNone/>
            </a:pPr>
            <a:endParaRPr lang="en-US" alt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850900" y="504825"/>
            <a:ext cx="7432675" cy="912813"/>
          </a:xfrm>
        </p:spPr>
        <p:txBody>
          <a:bodyPr/>
          <a:lstStyle/>
          <a:p>
            <a:r>
              <a:rPr lang="en-US" altLang="en-US" smtClean="0">
                <a:latin typeface="Georgia" panose="02040502050405020303" pitchFamily="18" charset="0"/>
              </a:rPr>
              <a:t>Parish Giving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900" y="1511300"/>
            <a:ext cx="7432675" cy="390048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altLang="es-ES" sz="2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s-ES" sz="2500" smtClean="0">
                <a:latin typeface="Georgia" panose="02040502050405020303" pitchFamily="18" charset="0"/>
                <a:cs typeface="Arial" panose="020B0604020202020204" pitchFamily="34" charset="0"/>
              </a:rPr>
              <a:t>Total pledged from parishes, missions and worship groups in 2014 is: $347,227. 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s-ES" sz="2500" smtClean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s-ES" sz="2500" smtClean="0">
                <a:latin typeface="Georgia" panose="02040502050405020303" pitchFamily="18" charset="0"/>
                <a:cs typeface="Arial" panose="020B0604020202020204" pitchFamily="34" charset="0"/>
              </a:rPr>
              <a:t>Presently, we are on target for 2014 in receipts.  As of the end of April we have received $127,440 from parishes, missions and worship groups.  </a:t>
            </a:r>
          </a:p>
          <a:p>
            <a:pPr>
              <a:lnSpc>
                <a:spcPct val="80000"/>
              </a:lnSpc>
            </a:pPr>
            <a:endParaRPr lang="en-US" altLang="es-ES" sz="2500" smtClean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s-ES" sz="2500" smtClean="0">
                <a:latin typeface="Georgia" panose="02040502050405020303" pitchFamily="18" charset="0"/>
                <a:cs typeface="Arial" panose="020B0604020202020204" pitchFamily="34" charset="0"/>
              </a:rPr>
              <a:t>Receipts of $50,000 from individuals so far in 2014.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s-ES" sz="2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s-ES" sz="2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850900" y="504825"/>
            <a:ext cx="7432675" cy="912813"/>
          </a:xfrm>
        </p:spPr>
        <p:txBody>
          <a:bodyPr/>
          <a:lstStyle/>
          <a:p>
            <a:r>
              <a:rPr lang="en-US" altLang="en-US" smtClean="0">
                <a:latin typeface="Georgia" panose="02040502050405020303" pitchFamily="18" charset="0"/>
              </a:rPr>
              <a:t>Diocesan Statistics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900" y="1417638"/>
            <a:ext cx="7432675" cy="41084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s-ES" sz="2000" smtClean="0">
                <a:latin typeface="Georgia" panose="02040502050405020303" pitchFamily="18" charset="0"/>
                <a:cs typeface="Arial" panose="020B0604020202020204" pitchFamily="34" charset="0"/>
              </a:rPr>
              <a:t>10 Parishes</a:t>
            </a:r>
          </a:p>
          <a:p>
            <a:pPr>
              <a:lnSpc>
                <a:spcPct val="80000"/>
              </a:lnSpc>
            </a:pPr>
            <a:r>
              <a:rPr lang="en-US" altLang="es-ES" sz="2000" smtClean="0">
                <a:latin typeface="Georgia" panose="02040502050405020303" pitchFamily="18" charset="0"/>
                <a:cs typeface="Arial" panose="020B0604020202020204" pitchFamily="34" charset="0"/>
              </a:rPr>
              <a:t>17 missions</a:t>
            </a:r>
          </a:p>
          <a:p>
            <a:pPr>
              <a:lnSpc>
                <a:spcPct val="80000"/>
              </a:lnSpc>
            </a:pPr>
            <a:r>
              <a:rPr lang="en-US" altLang="es-ES" sz="2000" smtClean="0">
                <a:latin typeface="Georgia" panose="02040502050405020303" pitchFamily="18" charset="0"/>
                <a:cs typeface="Arial" panose="020B0604020202020204" pitchFamily="34" charset="0"/>
              </a:rPr>
              <a:t>3 Worshipping Communities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s-ES" sz="2000" smtClean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s-ES" sz="2000" smtClean="0">
                <a:latin typeface="Georgia" panose="02040502050405020303" pitchFamily="18" charset="0"/>
                <a:cs typeface="Arial" panose="020B0604020202020204" pitchFamily="34" charset="0"/>
              </a:rPr>
              <a:t>9 churches with full-time clergy, </a:t>
            </a:r>
          </a:p>
          <a:p>
            <a:pPr>
              <a:lnSpc>
                <a:spcPct val="80000"/>
              </a:lnSpc>
            </a:pPr>
            <a:r>
              <a:rPr lang="en-US" altLang="es-ES" sz="2000" smtClean="0">
                <a:latin typeface="Georgia" panose="02040502050405020303" pitchFamily="18" charset="0"/>
                <a:cs typeface="Arial" panose="020B0604020202020204" pitchFamily="34" charset="0"/>
              </a:rPr>
              <a:t>7 with part-time clergy, </a:t>
            </a:r>
          </a:p>
          <a:p>
            <a:pPr>
              <a:lnSpc>
                <a:spcPct val="80000"/>
              </a:lnSpc>
            </a:pPr>
            <a:r>
              <a:rPr lang="en-US" altLang="es-ES" sz="2000" smtClean="0">
                <a:latin typeface="Georgia" panose="02040502050405020303" pitchFamily="18" charset="0"/>
                <a:cs typeface="Arial" panose="020B0604020202020204" pitchFamily="34" charset="0"/>
              </a:rPr>
              <a:t>1 with bi-vocational clergy, </a:t>
            </a:r>
          </a:p>
          <a:p>
            <a:pPr>
              <a:lnSpc>
                <a:spcPct val="80000"/>
              </a:lnSpc>
            </a:pPr>
            <a:r>
              <a:rPr lang="en-US" altLang="es-ES" sz="2000" smtClean="0">
                <a:latin typeface="Georgia" panose="02040502050405020303" pitchFamily="18" charset="0"/>
                <a:cs typeface="Arial" panose="020B0604020202020204" pitchFamily="34" charset="0"/>
              </a:rPr>
              <a:t>10 without a priest in charge- they rely on supply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s-ES" sz="2000" smtClean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s-ES" sz="2000" smtClean="0">
                <a:latin typeface="Georgia" panose="02040502050405020303" pitchFamily="18" charset="0"/>
                <a:cs typeface="Arial" panose="020B0604020202020204" pitchFamily="34" charset="0"/>
              </a:rPr>
              <a:t>There are currently 8 groups (5 newest missions, and 3 Worshipping Communities) that do not own their own church/building.  They currently lease a space, or are welcomed into space of other denominations.</a:t>
            </a:r>
          </a:p>
          <a:p>
            <a:pPr>
              <a:lnSpc>
                <a:spcPct val="80000"/>
              </a:lnSpc>
            </a:pPr>
            <a:endParaRPr lang="en-US" altLang="es-ES" sz="1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850900" y="504825"/>
            <a:ext cx="7432675" cy="9128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sz="2800" smtClean="0">
                <a:latin typeface="Georgia" pitchFamily="18" charset="0"/>
              </a:rPr>
              <a:t>Goals of Diocesan Development Committee and Bishop vonRosenberg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850900" y="1746250"/>
            <a:ext cx="7432675" cy="3665538"/>
          </a:xfrm>
        </p:spPr>
        <p:txBody>
          <a:bodyPr/>
          <a:lstStyle/>
          <a:p>
            <a:r>
              <a:rPr lang="en-US" altLang="en-US" sz="2800" smtClean="0">
                <a:latin typeface="Georgia" panose="02040502050405020303" pitchFamily="18" charset="0"/>
                <a:cs typeface="Arial" panose="020B0604020202020204" pitchFamily="34" charset="0"/>
              </a:rPr>
              <a:t>Parish giving to diocese 10% of annual budget</a:t>
            </a:r>
          </a:p>
          <a:p>
            <a:r>
              <a:rPr lang="en-US" altLang="en-US" sz="2800" smtClean="0">
                <a:latin typeface="Georgia" panose="02040502050405020303" pitchFamily="18" charset="0"/>
                <a:cs typeface="Arial" panose="020B0604020202020204" pitchFamily="34" charset="0"/>
              </a:rPr>
              <a:t>Individual giving to diocese</a:t>
            </a:r>
          </a:p>
          <a:p>
            <a:r>
              <a:rPr lang="en-US" altLang="en-US" sz="2800" smtClean="0">
                <a:latin typeface="Georgia" panose="02040502050405020303" pitchFamily="18" charset="0"/>
                <a:cs typeface="Arial" panose="020B0604020202020204" pitchFamily="34" charset="0"/>
              </a:rPr>
              <a:t>Annual fund to support operating expenses of diocese	</a:t>
            </a:r>
          </a:p>
          <a:p>
            <a:r>
              <a:rPr lang="en-US" altLang="en-US" sz="2800" smtClean="0">
                <a:latin typeface="Georgia" panose="02040502050405020303" pitchFamily="18" charset="0"/>
                <a:cs typeface="Arial" panose="020B0604020202020204" pitchFamily="34" charset="0"/>
              </a:rPr>
              <a:t>Endowment to support salary of bishop and support of worshipping communities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00" y="504825"/>
            <a:ext cx="7432675" cy="912813"/>
          </a:xfrm>
        </p:spPr>
        <p:txBody>
          <a:bodyPr>
            <a:normAutofit fontScale="90000"/>
          </a:bodyPr>
          <a:lstStyle/>
          <a:p>
            <a:r>
              <a:rPr lang="en-US" altLang="es-ES" sz="3200" smtClean="0">
                <a:latin typeface="Georgia" panose="02040502050405020303" pitchFamily="18" charset="0"/>
              </a:rPr>
              <a:t>Challenge from All Saints’ </a:t>
            </a:r>
            <a:br>
              <a:rPr lang="en-US" altLang="es-ES" sz="3200" smtClean="0">
                <a:latin typeface="Georgia" panose="02040502050405020303" pitchFamily="18" charset="0"/>
              </a:rPr>
            </a:br>
            <a:r>
              <a:rPr lang="en-US" altLang="es-ES" sz="3200" smtClean="0">
                <a:latin typeface="Georgia" panose="02040502050405020303" pitchFamily="18" charset="0"/>
              </a:rPr>
              <a:t>Hilton 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900" y="1746250"/>
            <a:ext cx="7432675" cy="3665538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dirty="0" smtClean="0">
                <a:latin typeface="Georgia" panose="02040502050405020303" pitchFamily="18" charset="0"/>
              </a:rPr>
              <a:t>The congregation of All Saints’- Hilton Head has issued a challenge to the diocese. </a:t>
            </a:r>
          </a:p>
          <a:p>
            <a:pPr>
              <a:defRPr/>
            </a:pPr>
            <a:r>
              <a:rPr lang="en-US" dirty="0" smtClean="0">
                <a:latin typeface="Georgia" panose="02040502050405020303" pitchFamily="18" charset="0"/>
              </a:rPr>
              <a:t>They are offering a matching gift, of up to $100,000 for those gifts made to TEC in SC. </a:t>
            </a:r>
          </a:p>
          <a:p>
            <a:pPr>
              <a:defRPr/>
            </a:pPr>
            <a:r>
              <a:rPr lang="en-US" dirty="0" smtClean="0">
                <a:latin typeface="Georgia" panose="02040502050405020303" pitchFamily="18" charset="0"/>
              </a:rPr>
              <a:t>Payable over 3 years, it is the intention to encourage giving and support of the development goals. </a:t>
            </a:r>
          </a:p>
          <a:p>
            <a:pPr>
              <a:defRPr/>
            </a:pPr>
            <a:r>
              <a:rPr lang="en-US" dirty="0" smtClean="0">
                <a:latin typeface="Georgia" panose="02040502050405020303" pitchFamily="18" charset="0"/>
              </a:rPr>
              <a:t>Won’t you be a part of this? </a:t>
            </a:r>
            <a:endParaRPr lang="en-US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850900" y="504825"/>
            <a:ext cx="7432675" cy="912813"/>
          </a:xfrm>
        </p:spPr>
        <p:txBody>
          <a:bodyPr/>
          <a:lstStyle/>
          <a:p>
            <a:r>
              <a:rPr lang="en-US" altLang="en-US" smtClean="0">
                <a:latin typeface="Didot" charset="0"/>
              </a:rPr>
              <a:t>	</a:t>
            </a:r>
            <a:r>
              <a:rPr lang="en-US" altLang="en-US" smtClean="0">
                <a:latin typeface="Georgia" panose="02040502050405020303" pitchFamily="18" charset="0"/>
              </a:rPr>
              <a:t>Why support TEC in SC?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900" y="1746250"/>
            <a:ext cx="7432675" cy="366553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s-ES" sz="2700" smtClean="0">
                <a:latin typeface="Georgia" panose="02040502050405020303" pitchFamily="18" charset="0"/>
                <a:cs typeface="Arial" panose="020B0604020202020204" pitchFamily="34" charset="0"/>
              </a:rPr>
              <a:t>Support of worshipping groups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s-ES" sz="2400" smtClean="0">
                <a:latin typeface="Georgia" panose="02040502050405020303" pitchFamily="18" charset="0"/>
                <a:cs typeface="Arial" panose="020B0604020202020204" pitchFamily="34" charset="0"/>
              </a:rPr>
              <a:t>The diocese has placed retired clergy in missions and regular supply positions.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s-ES" sz="2400" smtClean="0">
                <a:latin typeface="Georgia" panose="02040502050405020303" pitchFamily="18" charset="0"/>
                <a:cs typeface="Arial" panose="020B0604020202020204" pitchFamily="34" charset="0"/>
              </a:rPr>
              <a:t>TEC in SC helped coordinate an insurance claim for a parish which resulted in a new roof.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s-ES" sz="2400" smtClean="0">
                <a:latin typeface="Georgia" panose="02040502050405020303" pitchFamily="18" charset="0"/>
                <a:cs typeface="Arial" panose="020B0604020202020204" pitchFamily="34" charset="0"/>
              </a:rPr>
              <a:t>The bishop and archdeacon have made pastoral visits for parishes that were without a priest in charge.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s-ES" sz="2400" smtClean="0">
                <a:latin typeface="Georgia" panose="02040502050405020303" pitchFamily="18" charset="0"/>
                <a:cs typeface="Arial" panose="020B0604020202020204" pitchFamily="34" charset="0"/>
              </a:rPr>
              <a:t>TEC in SC has helped worshipping groups meet physical needs  with such as hymnals, prayer books, patens and chalice, etc.</a:t>
            </a:r>
          </a:p>
          <a:p>
            <a:pPr>
              <a:lnSpc>
                <a:spcPct val="80000"/>
              </a:lnSpc>
            </a:pPr>
            <a:endParaRPr lang="en-US" altLang="es-ES" sz="27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850900" y="504825"/>
            <a:ext cx="7432675" cy="912813"/>
          </a:xfrm>
        </p:spPr>
        <p:txBody>
          <a:bodyPr/>
          <a:lstStyle/>
          <a:p>
            <a:r>
              <a:rPr lang="en-US" altLang="en-US" smtClean="0">
                <a:latin typeface="Georgia" panose="02040502050405020303" pitchFamily="18" charset="0"/>
              </a:rPr>
              <a:t>Clergy Transitions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850900" y="1444625"/>
            <a:ext cx="7432675" cy="4267062"/>
          </a:xfrm>
        </p:spPr>
        <p:txBody>
          <a:bodyPr/>
          <a:lstStyle/>
          <a:p>
            <a:r>
              <a:rPr lang="en-US" altLang="en-US" dirty="0" smtClean="0">
                <a:latin typeface="Georgia" panose="02040502050405020303" pitchFamily="18" charset="0"/>
                <a:cs typeface="Arial" panose="020B0604020202020204" pitchFamily="34" charset="0"/>
              </a:rPr>
              <a:t>Diocese has supported active clergy who wished to remain in the Episcopal Church by finding them a place in parishes in TECSC.</a:t>
            </a:r>
          </a:p>
          <a:p>
            <a:r>
              <a:rPr lang="en-US" altLang="en-US" dirty="0" smtClean="0">
                <a:latin typeface="Georgia" panose="02040502050405020303" pitchFamily="18" charset="0"/>
                <a:cs typeface="Arial" panose="020B0604020202020204" pitchFamily="34" charset="0"/>
              </a:rPr>
              <a:t>Clergy retiring to SC have a place to call home and can continue their ministries.</a:t>
            </a:r>
          </a:p>
          <a:p>
            <a:pPr lvl="1"/>
            <a:r>
              <a:rPr lang="en-US" altLang="en-US" dirty="0" smtClean="0">
                <a:latin typeface="Georgia" panose="02040502050405020303" pitchFamily="18" charset="0"/>
                <a:cs typeface="Arial" panose="020B0604020202020204" pitchFamily="34" charset="0"/>
              </a:rPr>
              <a:t>Multiple examples of priests and clergy</a:t>
            </a:r>
          </a:p>
          <a:p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850900" y="504825"/>
            <a:ext cx="7432675" cy="912813"/>
          </a:xfrm>
        </p:spPr>
        <p:txBody>
          <a:bodyPr/>
          <a:lstStyle/>
          <a:p>
            <a:r>
              <a:rPr lang="en-US" altLang="en-US" smtClean="0">
                <a:latin typeface="Didot" charset="0"/>
              </a:rPr>
              <a:t> </a:t>
            </a:r>
            <a:r>
              <a:rPr lang="en-US" altLang="en-US" smtClean="0">
                <a:latin typeface="Georgia" panose="02040502050405020303" pitchFamily="18" charset="0"/>
              </a:rPr>
              <a:t>Mission and Outreach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900" y="1524000"/>
            <a:ext cx="7432675" cy="40290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s-ES" sz="2100" smtClean="0">
                <a:latin typeface="Georgia" panose="02040502050405020303" pitchFamily="18" charset="0"/>
                <a:cs typeface="Arial" panose="020B0604020202020204" pitchFamily="34" charset="0"/>
              </a:rPr>
              <a:t>Coordinated a funeral for a family from the upstate who wished to have a service in Sumter, where there was no Episcopal presence.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s-ES" sz="2100" smtClean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s-ES" sz="2100" smtClean="0">
                <a:latin typeface="Georgia" panose="02040502050405020303" pitchFamily="18" charset="0"/>
                <a:cs typeface="Arial" panose="020B0604020202020204" pitchFamily="34" charset="0"/>
              </a:rPr>
              <a:t>Support of Education for Ministry program.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s-ES" sz="2100" smtClean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s-ES" sz="2100" smtClean="0">
                <a:latin typeface="Georgia" panose="02040502050405020303" pitchFamily="18" charset="0"/>
                <a:cs typeface="Arial" panose="020B0604020202020204" pitchFamily="34" charset="0"/>
              </a:rPr>
              <a:t>Support of ¾ tuition for participants in a Provence IV HIV/AIDS retreat in 2013 and 2014.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s-ES" sz="2100" smtClean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s-ES" sz="2100" smtClean="0">
                <a:latin typeface="Georgia" panose="02040502050405020303" pitchFamily="18" charset="0"/>
                <a:cs typeface="Arial" panose="020B0604020202020204" pitchFamily="34" charset="0"/>
              </a:rPr>
              <a:t>Companion diocese with Dominican Republic.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s-ES" sz="2100" smtClean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s-ES" sz="2100" smtClean="0">
                <a:latin typeface="Georgia" panose="02040502050405020303" pitchFamily="18" charset="0"/>
                <a:cs typeface="Arial" panose="020B0604020202020204" pitchFamily="34" charset="0"/>
              </a:rPr>
              <a:t>Prison ministries – Good Friday service in Estill. </a:t>
            </a:r>
          </a:p>
          <a:p>
            <a:pPr>
              <a:lnSpc>
                <a:spcPct val="80000"/>
              </a:lnSpc>
            </a:pPr>
            <a:endParaRPr lang="en-US" altLang="es-ES" sz="2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00" y="504825"/>
            <a:ext cx="7432675" cy="9128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Georgia" panose="02040502050405020303" pitchFamily="18" charset="0"/>
              </a:rPr>
              <a:t>The Episcopal Network for Stewardship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850900" y="1746250"/>
            <a:ext cx="7432675" cy="3665538"/>
          </a:xfrm>
        </p:spPr>
        <p:txBody>
          <a:bodyPr/>
          <a:lstStyle/>
          <a:p>
            <a:r>
              <a:rPr lang="en-US" altLang="en-US" sz="2400" smtClean="0">
                <a:latin typeface="Georgia" panose="02040502050405020303" pitchFamily="18" charset="0"/>
                <a:cs typeface="Arial" panose="020B0604020202020204" pitchFamily="34" charset="0"/>
              </a:rPr>
              <a:t>TENS’ vision is to provide training and resources for stewardship leaders across The Episcopal Church.</a:t>
            </a:r>
          </a:p>
          <a:p>
            <a:r>
              <a:rPr lang="en-US" altLang="en-US" sz="2400" smtClean="0">
                <a:latin typeface="Georgia" panose="02040502050405020303" pitchFamily="18" charset="0"/>
                <a:cs typeface="Arial" panose="020B0604020202020204" pitchFamily="34" charset="0"/>
              </a:rPr>
              <a:t>The diocese has paid for a membership for all of our churches to use.  </a:t>
            </a:r>
          </a:p>
          <a:p>
            <a:r>
              <a:rPr lang="en-US" altLang="en-US" sz="2400" smtClean="0">
                <a:latin typeface="Georgia" panose="02040502050405020303" pitchFamily="18" charset="0"/>
                <a:cs typeface="Arial" panose="020B0604020202020204" pitchFamily="34" charset="0"/>
              </a:rPr>
              <a:t>This provides free resources for you to use in your stewardship campaigns.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mtClean="0">
                <a:latin typeface="Georgia" panose="02040502050405020303" pitchFamily="18" charset="0"/>
              </a:rPr>
              <a:t>What are your stories?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850900" y="504825"/>
            <a:ext cx="7432675" cy="912813"/>
          </a:xfrm>
        </p:spPr>
        <p:txBody>
          <a:bodyPr/>
          <a:lstStyle/>
          <a:p>
            <a:r>
              <a:rPr lang="en-US" altLang="en-US" smtClean="0">
                <a:latin typeface="Didot" charset="0"/>
              </a:rPr>
              <a:t>How to use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850900" y="1561199"/>
            <a:ext cx="7432675" cy="4350651"/>
          </a:xfrm>
        </p:spPr>
        <p:txBody>
          <a:bodyPr/>
          <a:lstStyle/>
          <a:p>
            <a:r>
              <a:rPr lang="en-US" altLang="en-US" sz="1600" dirty="0">
                <a:latin typeface="Georgia" panose="02040502050405020303" pitchFamily="18" charset="0"/>
                <a:cs typeface="Arial" panose="020B0604020202020204" pitchFamily="34" charset="0"/>
              </a:rPr>
              <a:t>TENS 2014 Walking the Way Stewardship Narrative Series and annual giving campaign.  To access the series go to the </a:t>
            </a:r>
            <a:r>
              <a:rPr lang="en-US" altLang="en-US" sz="1600" dirty="0">
                <a:latin typeface="Georgia" panose="02040502050405020303" pitchFamily="18" charset="0"/>
                <a:cs typeface="Arial" panose="020B0604020202020204" pitchFamily="34" charset="0"/>
                <a:hlinkClick r:id="rId3"/>
              </a:rPr>
              <a:t>members-only section</a:t>
            </a:r>
            <a:r>
              <a:rPr lang="en-US" altLang="en-US" sz="1600" dirty="0">
                <a:latin typeface="Georgia" panose="02040502050405020303" pitchFamily="18" charset="0"/>
                <a:cs typeface="Arial" panose="020B0604020202020204" pitchFamily="34" charset="0"/>
              </a:rPr>
              <a:t> of the TENS website (www.tens.org) and enter (using all lower case): </a:t>
            </a:r>
          </a:p>
          <a:p>
            <a:endParaRPr lang="en-US" altLang="en-US" sz="16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r>
              <a:rPr lang="en-US" altLang="en-US" sz="1600" dirty="0">
                <a:latin typeface="Georgia" panose="02040502050405020303" pitchFamily="18" charset="0"/>
                <a:cs typeface="Arial" panose="020B0604020202020204" pitchFamily="34" charset="0"/>
              </a:rPr>
              <a:t>Username: </a:t>
            </a:r>
            <a:r>
              <a:rPr lang="en-US" altLang="en-US" sz="1600" dirty="0" smtClean="0">
                <a:latin typeface="Georgia" panose="02040502050405020303" pitchFamily="18" charset="0"/>
                <a:cs typeface="Arial" panose="020B0604020202020204" pitchFamily="34" charset="0"/>
              </a:rPr>
              <a:t>****** (please contact the Diocesan Office for log-in information)</a:t>
            </a:r>
            <a:endParaRPr lang="en-US" altLang="en-US" sz="16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r>
              <a:rPr lang="en-US" altLang="en-US" sz="1600" dirty="0">
                <a:latin typeface="Georgia" panose="02040502050405020303" pitchFamily="18" charset="0"/>
                <a:cs typeface="Arial" panose="020B0604020202020204" pitchFamily="34" charset="0"/>
              </a:rPr>
              <a:t>Password: </a:t>
            </a:r>
            <a:r>
              <a:rPr lang="en-US" altLang="en-US" sz="1600" dirty="0" smtClean="0">
                <a:latin typeface="Georgia" panose="02040502050405020303" pitchFamily="18" charset="0"/>
                <a:cs typeface="Arial" panose="020B0604020202020204" pitchFamily="34" charset="0"/>
              </a:rPr>
              <a:t>*****</a:t>
            </a:r>
            <a:endParaRPr lang="en-US" altLang="en-US" sz="16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endParaRPr lang="en-US" altLang="en-US" sz="16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r>
              <a:rPr lang="en-US" altLang="en-US" sz="1600" dirty="0">
                <a:latin typeface="Georgia" panose="02040502050405020303" pitchFamily="18" charset="0"/>
                <a:cs typeface="Arial" panose="020B0604020202020204" pitchFamily="34" charset="0"/>
              </a:rPr>
              <a:t>The Walking the Way series will guide your congregations through a six-week campaign step by step. This year eight contributing writers reflect on the Gospel lection beginning Sunday, October 5th and continuing through Sunday, November 9th, weaving in a stewardship principle or practice and inviting the reader to reflect on their own journey of giving and their walk with Christ.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850900" y="504825"/>
            <a:ext cx="7432675" cy="912813"/>
          </a:xfrm>
        </p:spPr>
        <p:txBody>
          <a:bodyPr/>
          <a:lstStyle/>
          <a:p>
            <a:endParaRPr lang="en-US" altLang="en-US" smtClean="0">
              <a:latin typeface="Didot" charset="0"/>
            </a:endParaRPr>
          </a:p>
        </p:txBody>
      </p:sp>
      <p:pic>
        <p:nvPicPr>
          <p:cNvPr id="307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5"/>
          <a:stretch>
            <a:fillRect/>
          </a:stretch>
        </p:blipFill>
        <p:spPr>
          <a:xfrm>
            <a:off x="-96838" y="103188"/>
            <a:ext cx="10117138" cy="5395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046163" y="1912938"/>
            <a:ext cx="7156450" cy="5349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600" smtClean="0">
                <a:latin typeface="Georgia" panose="02040502050405020303" pitchFamily="18" charset="0"/>
              </a:rPr>
              <a:t/>
            </a:r>
            <a:br>
              <a:rPr lang="en-US" altLang="en-US" sz="2600" smtClean="0">
                <a:latin typeface="Georgia" panose="02040502050405020303" pitchFamily="18" charset="0"/>
              </a:rPr>
            </a:br>
            <a:r>
              <a:rPr lang="en-US" altLang="en-US" sz="2600" smtClean="0">
                <a:latin typeface="Georgia" panose="02040502050405020303" pitchFamily="18" charset="0"/>
              </a:rPr>
              <a:t/>
            </a:r>
            <a:br>
              <a:rPr lang="en-US" altLang="en-US" sz="2600" smtClean="0">
                <a:latin typeface="Georgia" panose="02040502050405020303" pitchFamily="18" charset="0"/>
              </a:rPr>
            </a:br>
            <a:r>
              <a:rPr lang="en-US" altLang="en-US" sz="2300" smtClean="0">
                <a:solidFill>
                  <a:srgbClr val="4F6228"/>
                </a:solidFill>
                <a:latin typeface="Georgia" panose="02040502050405020303" pitchFamily="18" charset="0"/>
              </a:rPr>
              <a:t>Walking the Way</a:t>
            </a:r>
            <a:br>
              <a:rPr lang="en-US" altLang="en-US" sz="2300" smtClean="0">
                <a:solidFill>
                  <a:srgbClr val="4F6228"/>
                </a:solidFill>
                <a:latin typeface="Georgia" panose="02040502050405020303" pitchFamily="18" charset="0"/>
              </a:rPr>
            </a:br>
            <a:r>
              <a:rPr lang="en-US" altLang="en-US" sz="2300" smtClean="0">
                <a:solidFill>
                  <a:srgbClr val="4F6228"/>
                </a:solidFill>
                <a:latin typeface="Georgia" panose="02040502050405020303" pitchFamily="18" charset="0"/>
              </a:rPr>
              <a:t/>
            </a:r>
            <a:br>
              <a:rPr lang="en-US" altLang="en-US" sz="2300" smtClean="0">
                <a:solidFill>
                  <a:srgbClr val="4F6228"/>
                </a:solidFill>
                <a:latin typeface="Georgia" panose="02040502050405020303" pitchFamily="18" charset="0"/>
              </a:rPr>
            </a:br>
            <a:r>
              <a:rPr lang="en-US" altLang="en-US" sz="2300" smtClean="0">
                <a:solidFill>
                  <a:srgbClr val="4F6228"/>
                </a:solidFill>
                <a:latin typeface="Georgia" panose="02040502050405020303" pitchFamily="18" charset="0"/>
              </a:rPr>
              <a:t>Essential Steps in Planning Your</a:t>
            </a:r>
            <a:br>
              <a:rPr lang="en-US" altLang="en-US" sz="2300" smtClean="0">
                <a:solidFill>
                  <a:srgbClr val="4F6228"/>
                </a:solidFill>
                <a:latin typeface="Georgia" panose="02040502050405020303" pitchFamily="18" charset="0"/>
              </a:rPr>
            </a:br>
            <a:r>
              <a:rPr lang="en-US" altLang="en-US" sz="2300" smtClean="0">
                <a:solidFill>
                  <a:srgbClr val="4F6228"/>
                </a:solidFill>
                <a:latin typeface="Georgia" panose="02040502050405020303" pitchFamily="18" charset="0"/>
              </a:rPr>
              <a:t>Annual Giving Campaign</a:t>
            </a:r>
            <a:r>
              <a:rPr lang="en-US" altLang="en-US" sz="2600" smtClean="0">
                <a:solidFill>
                  <a:srgbClr val="4F6228"/>
                </a:solidFill>
                <a:latin typeface="Georgia" panose="02040502050405020303" pitchFamily="18" charset="0"/>
              </a:rPr>
              <a:t/>
            </a:r>
            <a:br>
              <a:rPr lang="en-US" altLang="en-US" sz="2600" smtClean="0">
                <a:solidFill>
                  <a:srgbClr val="4F6228"/>
                </a:solidFill>
                <a:latin typeface="Georgia" panose="02040502050405020303" pitchFamily="18" charset="0"/>
              </a:rPr>
            </a:br>
            <a:r>
              <a:rPr lang="en-US" altLang="en-US" sz="2600" smtClean="0">
                <a:solidFill>
                  <a:srgbClr val="4F6228"/>
                </a:solidFill>
                <a:latin typeface="Georgia" panose="02040502050405020303" pitchFamily="18" charset="0"/>
              </a:rPr>
              <a:t/>
            </a:r>
            <a:br>
              <a:rPr lang="en-US" altLang="en-US" sz="2600" smtClean="0">
                <a:solidFill>
                  <a:srgbClr val="4F6228"/>
                </a:solidFill>
                <a:latin typeface="Georgia" panose="02040502050405020303" pitchFamily="18" charset="0"/>
              </a:rPr>
            </a:br>
            <a:r>
              <a:rPr lang="en-US" altLang="en-US" sz="2600" smtClean="0">
                <a:solidFill>
                  <a:srgbClr val="4F6228"/>
                </a:solidFill>
                <a:latin typeface="Georgia" panose="02040502050405020303" pitchFamily="18" charset="0"/>
              </a:rPr>
              <a:t/>
            </a:r>
            <a:br>
              <a:rPr lang="en-US" altLang="en-US" sz="2600" smtClean="0">
                <a:solidFill>
                  <a:srgbClr val="4F6228"/>
                </a:solidFill>
                <a:latin typeface="Georgia" panose="02040502050405020303" pitchFamily="18" charset="0"/>
              </a:rPr>
            </a:br>
            <a:r>
              <a:rPr lang="en-US" altLang="en-US" sz="2600" smtClean="0">
                <a:latin typeface="Georgia" panose="02040502050405020303" pitchFamily="18" charset="0"/>
              </a:rPr>
              <a:t/>
            </a:r>
            <a:br>
              <a:rPr lang="en-US" altLang="en-US" sz="2600" smtClean="0">
                <a:latin typeface="Georgia" panose="02040502050405020303" pitchFamily="18" charset="0"/>
              </a:rPr>
            </a:br>
            <a:r>
              <a:rPr lang="en-US" altLang="en-US" sz="2600" smtClean="0">
                <a:latin typeface="Georgia" panose="02040502050405020303" pitchFamily="18" charset="0"/>
              </a:rPr>
              <a:t/>
            </a:r>
            <a:br>
              <a:rPr lang="en-US" altLang="en-US" sz="2600" smtClean="0">
                <a:latin typeface="Georgia" panose="02040502050405020303" pitchFamily="18" charset="0"/>
              </a:rPr>
            </a:br>
            <a:endParaRPr lang="en-US" altLang="en-US" sz="2600" smtClean="0">
              <a:latin typeface="Dido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6313" y="2447925"/>
            <a:ext cx="7146925" cy="2787650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s-ES" sz="1200" smtClean="0">
              <a:solidFill>
                <a:srgbClr val="4F6228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s-ES" sz="2000" b="1" smtClean="0">
              <a:solidFill>
                <a:srgbClr val="4F6228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s-ES" sz="2000" b="1" smtClean="0">
                <a:solidFill>
                  <a:srgbClr val="4F6228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June 6, 2014</a:t>
            </a:r>
            <a:endParaRPr lang="en-US" altLang="es-ES" sz="2000" smtClean="0">
              <a:solidFill>
                <a:srgbClr val="4F6228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</a:pPr>
            <a:endParaRPr lang="en-US" altLang="es-ES" sz="2000" smtClean="0">
              <a:solidFill>
                <a:srgbClr val="4F6228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s-ES" sz="2000" smtClean="0">
                <a:solidFill>
                  <a:srgbClr val="4F6228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Rev. Laurel Johnston</a:t>
            </a:r>
          </a:p>
          <a:p>
            <a:pPr marL="0" indent="0"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s-ES" sz="2000" smtClean="0">
                <a:solidFill>
                  <a:srgbClr val="4F6228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Executive Director</a:t>
            </a:r>
          </a:p>
          <a:p>
            <a:pPr marL="0" indent="0"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s-ES" sz="2000" smtClean="0">
                <a:solidFill>
                  <a:srgbClr val="4F6228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Episcopal Network for Stewardship (TENS)</a:t>
            </a:r>
          </a:p>
          <a:p>
            <a:pPr marL="0" indent="0"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s-ES" sz="2000" smtClean="0">
                <a:solidFill>
                  <a:srgbClr val="4F6228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Kristine Miller, CFRE</a:t>
            </a:r>
          </a:p>
          <a:p>
            <a:pPr marL="0" indent="0"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s-ES" sz="2000" smtClean="0">
                <a:solidFill>
                  <a:srgbClr val="4F6228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V.P. Horizons Stewardship and TENS Board Member</a:t>
            </a:r>
          </a:p>
          <a:p>
            <a:pPr marL="0" indent="0" eaLnBrk="1" hangingPunct="1">
              <a:lnSpc>
                <a:spcPct val="80000"/>
              </a:lnSpc>
            </a:pPr>
            <a:endParaRPr lang="en-US" altLang="es-ES" sz="1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850900" y="504825"/>
            <a:ext cx="7432675" cy="8001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sz="2600" smtClean="0">
                <a:solidFill>
                  <a:srgbClr val="4F6228"/>
                </a:solidFill>
                <a:latin typeface="Georgia" panose="02040502050405020303" pitchFamily="18" charset="0"/>
              </a:rPr>
              <a:t/>
            </a:r>
            <a:br>
              <a:rPr lang="en-US" altLang="en-US" sz="2600" smtClean="0">
                <a:solidFill>
                  <a:srgbClr val="4F6228"/>
                </a:solidFill>
                <a:latin typeface="Georgia" panose="02040502050405020303" pitchFamily="18" charset="0"/>
              </a:rPr>
            </a:br>
            <a:r>
              <a:rPr lang="en-US" altLang="en-US" sz="2600" smtClean="0">
                <a:solidFill>
                  <a:srgbClr val="4F6228"/>
                </a:solidFill>
                <a:latin typeface="Georgia" panose="02040502050405020303" pitchFamily="18" charset="0"/>
              </a:rPr>
              <a:t>Jesus Money &amp; Values</a:t>
            </a:r>
            <a:br>
              <a:rPr lang="en-US" altLang="en-US" sz="2600" smtClean="0">
                <a:solidFill>
                  <a:srgbClr val="4F6228"/>
                </a:solidFill>
                <a:latin typeface="Georgia" panose="02040502050405020303" pitchFamily="18" charset="0"/>
              </a:rPr>
            </a:br>
            <a:endParaRPr lang="en-US" altLang="en-US" sz="2600" smtClean="0">
              <a:solidFill>
                <a:srgbClr val="4F6228"/>
              </a:solidFill>
              <a:latin typeface="Didot" charset="0"/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876300" y="1466850"/>
            <a:ext cx="7467600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23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8223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8223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8223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8223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Georgia" panose="02040502050405020303" pitchFamily="18" charset="0"/>
              </a:rPr>
              <a:t>Jesus challenged the disciples, scribes and the crowds about relationship to money and their possessions.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Georgia" panose="02040502050405020303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Georgia" panose="02040502050405020303" pitchFamily="18" charset="0"/>
              </a:rPr>
              <a:t>	Scripture references: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Georgia" panose="02040502050405020303" pitchFamily="18" charset="0"/>
              </a:rPr>
              <a:t>	Prayer	500 times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Georgia" panose="02040502050405020303" pitchFamily="18" charset="0"/>
              </a:rPr>
              <a:t>	Faith		&gt;500 times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Georgia" panose="02040502050405020303" pitchFamily="18" charset="0"/>
              </a:rPr>
              <a:t>	Money 	2,000 times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850900" y="504825"/>
            <a:ext cx="7432675" cy="8001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sz="2600" smtClean="0">
                <a:solidFill>
                  <a:srgbClr val="4F6228"/>
                </a:solidFill>
                <a:latin typeface="Georgia" panose="02040502050405020303" pitchFamily="18" charset="0"/>
              </a:rPr>
              <a:t/>
            </a:r>
            <a:br>
              <a:rPr lang="en-US" altLang="en-US" sz="2600" smtClean="0">
                <a:solidFill>
                  <a:srgbClr val="4F6228"/>
                </a:solidFill>
                <a:latin typeface="Georgia" panose="02040502050405020303" pitchFamily="18" charset="0"/>
              </a:rPr>
            </a:br>
            <a:r>
              <a:rPr lang="en-US" altLang="en-US" sz="2600" smtClean="0">
                <a:solidFill>
                  <a:srgbClr val="4F6228"/>
                </a:solidFill>
                <a:latin typeface="Georgia" panose="02040502050405020303" pitchFamily="18" charset="0"/>
              </a:rPr>
              <a:t>GIVING IS WORSHIP</a:t>
            </a:r>
            <a:br>
              <a:rPr lang="en-US" altLang="en-US" sz="2600" smtClean="0">
                <a:solidFill>
                  <a:srgbClr val="4F6228"/>
                </a:solidFill>
                <a:latin typeface="Georgia" panose="02040502050405020303" pitchFamily="18" charset="0"/>
              </a:rPr>
            </a:br>
            <a:endParaRPr lang="en-US" altLang="en-US" sz="2600" smtClean="0">
              <a:solidFill>
                <a:srgbClr val="4F6228"/>
              </a:solidFill>
              <a:latin typeface="Didot" charset="0"/>
            </a:endParaRP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514350" y="1400175"/>
            <a:ext cx="8296275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23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8223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8223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8223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8223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Georgia" panose="0204050205040502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latin typeface="Georgia" panose="0204050205040502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Georgia" panose="02040502050405020303" pitchFamily="18" charset="0"/>
              </a:rPr>
              <a:t>The practice of the tithe was an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Georgia" panose="02040502050405020303" pitchFamily="18" charset="0"/>
              </a:rPr>
              <a:t>outward acceptance of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Georgia" panose="02040502050405020303" pitchFamily="18" charset="0"/>
              </a:rPr>
              <a:t>Yahweh’s authority in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Georgia" panose="02040502050405020303" pitchFamily="18" charset="0"/>
              </a:rPr>
              <a:t>the covenant partnership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456A3C"/>
                </a:solidFill>
                <a:latin typeface="Arial" panose="020B0604020202020204" pitchFamily="34" charset="0"/>
              </a:rPr>
              <a:t>						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456A3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456A3C"/>
                </a:solidFill>
                <a:latin typeface="Arial" panose="020B0604020202020204" pitchFamily="34" charset="0"/>
              </a:rPr>
              <a:t>						</a:t>
            </a:r>
            <a:endParaRPr lang="en-US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Georgia" panose="0204050205040502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Georgia" panose="0204050205040502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Georgia" panose="0204050205040502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118&quot;&gt;&lt;property id=&quot;20148&quot; value=&quot;5&quot;/&gt;&lt;property id=&quot;20300&quot; value=&quot;Slide 2&quot;/&gt;&lt;property id=&quot;20307&quot; value=&quot;261&quot;/&gt;&lt;/object&gt;&lt;object type=&quot;3&quot; unique_id=&quot;10119&quot;&gt;&lt;property id=&quot;20148&quot; value=&quot;5&quot;/&gt;&lt;property id=&quot;20300&quot; value=&quot;Slide 3&quot;/&gt;&lt;property id=&quot;20307&quot; value=&quot;260&quot;/&gt;&lt;/object&gt;&lt;object type=&quot;3&quot; unique_id=&quot;10120&quot;&gt;&lt;property id=&quot;20148&quot; value=&quot;5&quot;/&gt;&lt;property id=&quot;20300&quot; value=&quot;Slide 4&quot;/&gt;&lt;property id=&quot;20307&quot; value=&quot;262&quot;/&gt;&lt;/object&gt;&lt;object type=&quot;3&quot; unique_id=&quot;10121&quot;&gt;&lt;property id=&quot;20148&quot; value=&quot;5&quot;/&gt;&lt;property id=&quot;20300&quot; value=&quot;Slide 5&quot;/&gt;&lt;property id=&quot;20307&quot; value=&quot;263&quot;/&gt;&lt;/object&gt;&lt;object type=&quot;3&quot; unique_id=&quot;10122&quot;&gt;&lt;property id=&quot;20148&quot; value=&quot;5&quot;/&gt;&lt;property id=&quot;20300&quot; value=&quot;Slide 6&quot;/&gt;&lt;property id=&quot;20307&quot; value=&quot;264&quot;/&gt;&lt;/object&gt;&lt;object type=&quot;3&quot; unique_id=&quot;10123&quot;&gt;&lt;property id=&quot;20148&quot; value=&quot;5&quot;/&gt;&lt;property id=&quot;20300&quot; value=&quot;Slide 7&quot;/&gt;&lt;property id=&quot;20307&quot; value=&quot;265&quot;/&gt;&lt;/object&gt;&lt;object type=&quot;3&quot; unique_id=&quot;10124&quot;&gt;&lt;property id=&quot;20148&quot; value=&quot;5&quot;/&gt;&lt;property id=&quot;20300&quot; value=&quot;Slide 8&quot;/&gt;&lt;property id=&quot;20307&quot; value=&quot;268&quot;/&gt;&lt;/object&gt;&lt;object type=&quot;3&quot; unique_id=&quot;10125&quot;&gt;&lt;property id=&quot;20148&quot; value=&quot;5&quot;/&gt;&lt;property id=&quot;20300&quot; value=&quot;Slide 9&quot;/&gt;&lt;property id=&quot;20307&quot; value=&quot;269&quot;/&gt;&lt;/object&gt;&lt;object type=&quot;3&quot; unique_id=&quot;10126&quot;&gt;&lt;property id=&quot;20148&quot; value=&quot;5&quot;/&gt;&lt;property id=&quot;20300&quot; value=&quot;Slide 10&quot;/&gt;&lt;property id=&quot;20307&quot; value=&quot;266&quot;/&gt;&lt;/object&gt;&lt;object type=&quot;3&quot; unique_id=&quot;10127&quot;&gt;&lt;property id=&quot;20148&quot; value=&quot;5&quot;/&gt;&lt;property id=&quot;20300&quot; value=&quot;Slide 11&quot;/&gt;&lt;property id=&quot;20307&quot; value=&quot;267&quot;/&gt;&lt;/object&gt;&lt;object type=&quot;3&quot; unique_id=&quot;10128&quot;&gt;&lt;property id=&quot;20148&quot; value=&quot;5&quot;/&gt;&lt;property id=&quot;20300&quot; value=&quot;Slide 12&quot;/&gt;&lt;property id=&quot;20307&quot; value=&quot;270&quot;/&gt;&lt;/object&gt;&lt;object type=&quot;3&quot; unique_id=&quot;10129&quot;&gt;&lt;property id=&quot;20148&quot; value=&quot;5&quot;/&gt;&lt;property id=&quot;20300&quot; value=&quot;Slide 13&quot;/&gt;&lt;property id=&quot;20307&quot; value=&quot;271&quot;/&gt;&lt;/object&gt;&lt;object type=&quot;3&quot; unique_id=&quot;10130&quot;&gt;&lt;property id=&quot;20148&quot; value=&quot;5&quot;/&gt;&lt;property id=&quot;20300&quot; value=&quot;Slide 14&quot;/&gt;&lt;property id=&quot;20307&quot; value=&quot;272&quot;/&gt;&lt;/object&gt;&lt;object type=&quot;3&quot; unique_id=&quot;10131&quot;&gt;&lt;property id=&quot;20148&quot; value=&quot;5&quot;/&gt;&lt;property id=&quot;20300&quot; value=&quot;Slide 15&quot;/&gt;&lt;property id=&quot;20307&quot; value=&quot;273&quot;/&gt;&lt;/object&gt;&lt;object type=&quot;3&quot; unique_id=&quot;10132&quot;&gt;&lt;property id=&quot;20148&quot; value=&quot;5&quot;/&gt;&lt;property id=&quot;20300&quot; value=&quot;Slide 16&quot;/&gt;&lt;property id=&quot;20307&quot; value=&quot;274&quot;/&gt;&lt;/object&gt;&lt;object type=&quot;3&quot; unique_id=&quot;10133&quot;&gt;&lt;property id=&quot;20148&quot; value=&quot;5&quot;/&gt;&lt;property id=&quot;20300&quot; value=&quot;Slide 17&quot;/&gt;&lt;property id=&quot;20307&quot; value=&quot;275&quot;/&gt;&lt;/object&gt;&lt;object type=&quot;3&quot; unique_id=&quot;10326&quot;&gt;&lt;property id=&quot;20148&quot; value=&quot;5&quot;/&gt;&lt;property id=&quot;20300&quot; value=&quot;Slide 18&quot;/&gt;&lt;property id=&quot;20307&quot; value=&quot;276&quot;/&gt;&lt;/object&gt;&lt;object type=&quot;3&quot; unique_id=&quot;10327&quot;&gt;&lt;property id=&quot;20148&quot; value=&quot;5&quot;/&gt;&lt;property id=&quot;20300&quot; value=&quot;Slide 19&quot;/&gt;&lt;property id=&quot;20307&quot; value=&quot;277&quot;/&gt;&lt;/object&gt;&lt;object type=&quot;3&quot; unique_id=&quot;10328&quot;&gt;&lt;property id=&quot;20148&quot; value=&quot;5&quot;/&gt;&lt;property id=&quot;20300&quot; value=&quot;Slide 20&quot;/&gt;&lt;property id=&quot;20307&quot; value=&quot;278&quot;/&gt;&lt;/object&gt;&lt;object type=&quot;3&quot; unique_id=&quot;10376&quot;&gt;&lt;property id=&quot;20148&quot; value=&quot;5&quot;/&gt;&lt;property id=&quot;20300&quot; value=&quot;Slide 22&quot;/&gt;&lt;property id=&quot;20307&quot; value=&quot;280&quot;/&gt;&lt;/object&gt;&lt;object type=&quot;3&quot; unique_id=&quot;10377&quot;&gt;&lt;property id=&quot;20148&quot; value=&quot;5&quot;/&gt;&lt;property id=&quot;20300&quot; value=&quot;Slide 23&quot;/&gt;&lt;property id=&quot;20307&quot; value=&quot;281&quot;/&gt;&lt;/object&gt;&lt;object type=&quot;3&quot; unique_id=&quot;10403&quot;&gt;&lt;property id=&quot;20148&quot; value=&quot;5&quot;/&gt;&lt;property id=&quot;20300&quot; value=&quot;Slide 24&quot;/&gt;&lt;property id=&quot;20307&quot; value=&quot;282&quot;/&gt;&lt;/object&gt;&lt;object type=&quot;3&quot; unique_id=&quot;10430&quot;&gt;&lt;property id=&quot;20148&quot; value=&quot;5&quot;/&gt;&lt;property id=&quot;20300&quot; value=&quot;Slide 21&quot;/&gt;&lt;property id=&quot;20307&quot; value=&quot;28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TENS_Template_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NS_Template_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9248</TotalTime>
  <Words>1277</Words>
  <Application>Microsoft Office PowerPoint</Application>
  <PresentationFormat>On-screen Show (4:3)</PresentationFormat>
  <Paragraphs>264</Paragraphs>
  <Slides>40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TENS_Template_3</vt:lpstr>
      <vt:lpstr>1_TENS_Template_3</vt:lpstr>
      <vt:lpstr>Stewardship Workshop</vt:lpstr>
      <vt:lpstr>Statistics</vt:lpstr>
      <vt:lpstr>Agenda</vt:lpstr>
      <vt:lpstr>The Episcopal Network for Stewardship</vt:lpstr>
      <vt:lpstr>How to use</vt:lpstr>
      <vt:lpstr>PowerPoint Presentation</vt:lpstr>
      <vt:lpstr>  Walking the Way  Essential Steps in Planning Your Annual Giving Campaign     </vt:lpstr>
      <vt:lpstr> Jesus Money &amp; Values </vt:lpstr>
      <vt:lpstr> GIVING IS WORSHIP </vt:lpstr>
      <vt:lpstr>The Way is made by walking….</vt:lpstr>
      <vt:lpstr>PowerPoint Presentation</vt:lpstr>
      <vt:lpstr>The Annual Giving Campaign is Discipleship Formation </vt:lpstr>
      <vt:lpstr>    Walking The Way Stewardship Series &amp; Annual Giving Campaign     </vt:lpstr>
      <vt:lpstr>   Walking the Way Six Week Stewardship Narrative Series  October 5-November 9 2014  </vt:lpstr>
      <vt:lpstr>   Walking the Way Six Week Stewardship Narrative Series  Reflection Questions  </vt:lpstr>
      <vt:lpstr>Targeted Mailings Meeting People Where They Are</vt:lpstr>
      <vt:lpstr>The Journey</vt:lpstr>
      <vt:lpstr>Gratitude Begins the Journey</vt:lpstr>
      <vt:lpstr>Gratitude Begins the Journey</vt:lpstr>
      <vt:lpstr>PowerPoint Presentation</vt:lpstr>
      <vt:lpstr>PowerPoint Presentation</vt:lpstr>
      <vt:lpstr>Prayer Lights the Way</vt:lpstr>
      <vt:lpstr>Faith Makes it Happen</vt:lpstr>
      <vt:lpstr>  Thank You  &amp; Follow Up  </vt:lpstr>
      <vt:lpstr>           Questions?  </vt:lpstr>
      <vt:lpstr>Best Practices</vt:lpstr>
      <vt:lpstr>PowerPoint Presentation</vt:lpstr>
      <vt:lpstr>PowerPoint Presentation</vt:lpstr>
      <vt:lpstr>PowerPoint Presentation</vt:lpstr>
      <vt:lpstr>     Recommended Reading     </vt:lpstr>
      <vt:lpstr>Development</vt:lpstr>
      <vt:lpstr>Budget Data </vt:lpstr>
      <vt:lpstr>Parish Giving</vt:lpstr>
      <vt:lpstr>Diocesan Statistics</vt:lpstr>
      <vt:lpstr>Goals of Diocesan Development Committee and Bishop vonRosenberg</vt:lpstr>
      <vt:lpstr>Challenge from All Saints’  Hilton Head</vt:lpstr>
      <vt:lpstr> Why support TEC in SC? </vt:lpstr>
      <vt:lpstr>Clergy Transitions</vt:lpstr>
      <vt:lpstr> Mission and Outreach</vt:lpstr>
      <vt:lpstr>What are your stories? </vt:lpstr>
    </vt:vector>
  </TitlesOfParts>
  <Company>DFMS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N/A</dc:creator>
  <cp:lastModifiedBy>Andrea</cp:lastModifiedBy>
  <cp:revision>409</cp:revision>
  <cp:lastPrinted>2013-02-20T20:34:59Z</cp:lastPrinted>
  <dcterms:created xsi:type="dcterms:W3CDTF">2010-06-07T20:03:35Z</dcterms:created>
  <dcterms:modified xsi:type="dcterms:W3CDTF">2014-07-29T18:22:29Z</dcterms:modified>
</cp:coreProperties>
</file>